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58" r:id="rId7"/>
    <p:sldId id="260" r:id="rId8"/>
    <p:sldId id="261" r:id="rId9"/>
    <p:sldId id="270" r:id="rId10"/>
    <p:sldId id="262" r:id="rId11"/>
    <p:sldId id="263" r:id="rId12"/>
    <p:sldId id="265" r:id="rId13"/>
    <p:sldId id="267" r:id="rId14"/>
    <p:sldId id="264" r:id="rId15"/>
    <p:sldId id="266" r:id="rId16"/>
    <p:sldId id="268"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FF15"/>
    <a:srgbClr val="CFFF15"/>
    <a:srgbClr val="8892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84"/>
  </p:normalViewPr>
  <p:slideViewPr>
    <p:cSldViewPr snapToGrid="0">
      <p:cViewPr varScale="1">
        <p:scale>
          <a:sx n="114" d="100"/>
          <a:sy n="114" d="100"/>
        </p:scale>
        <p:origin x="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4357-FEB8-42B5-83E8-9B0AB526328A}" type="datetimeFigureOut">
              <a:rPr lang="en-US" smtClean="0"/>
              <a:t>6/11/26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1B42F-31E9-48D1-84BF-51BB990BE789}" type="slidenum">
              <a:rPr lang="en-US" smtClean="0"/>
              <a:t>‹N°›</a:t>
            </a:fld>
            <a:endParaRPr lang="en-US"/>
          </a:p>
        </p:txBody>
      </p:sp>
    </p:spTree>
    <p:extLst>
      <p:ext uri="{BB962C8B-B14F-4D97-AF65-F5344CB8AC3E}">
        <p14:creationId xmlns:p14="http://schemas.microsoft.com/office/powerpoint/2010/main" val="279775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Our project focuses on the market of ball-launching systems, which include pitching machines, tennis ball machines, and catapult style launchers. These systems are widely used in sports training environments to provide consistent, repeatable ball delivery for skill development.</a:t>
            </a:r>
            <a:endParaRPr lang="en-US"/>
          </a:p>
          <a:p>
            <a:endParaRPr lang="en-US">
              <a:latin typeface="Calibri"/>
              <a:ea typeface="Calibri"/>
              <a:cs typeface="Calibri"/>
            </a:endParaRPr>
          </a:p>
          <a:p>
            <a:r>
              <a:rPr lang="en-US">
                <a:latin typeface="Calibri"/>
                <a:ea typeface="Calibri"/>
                <a:cs typeface="Calibri"/>
              </a:rPr>
              <a:t>Through our research, we found that existing machines perform well in isolated areas, such as speed or spin control, but often fall short in overall usability. The main limitations we found were limited capacity which required frequent reloading, and a high energy generation need.</a:t>
            </a:r>
          </a:p>
          <a:p>
            <a:endParaRPr lang="en-US">
              <a:latin typeface="Calibri"/>
              <a:ea typeface="Calibri"/>
              <a:cs typeface="Calibri"/>
            </a:endParaRPr>
          </a:p>
          <a:p>
            <a:r>
              <a:rPr lang="en-US">
                <a:latin typeface="Calibri"/>
                <a:ea typeface="Calibri"/>
                <a:cs typeface="Calibri"/>
              </a:rPr>
              <a:t>In terms of competition, we are not </a:t>
            </a:r>
            <a:r>
              <a:rPr lang="en-US" err="1">
                <a:latin typeface="Calibri"/>
                <a:ea typeface="Calibri"/>
                <a:cs typeface="Calibri"/>
              </a:rPr>
              <a:t>onl</a:t>
            </a:r>
            <a:r>
              <a:rPr lang="en-US">
                <a:latin typeface="Calibri"/>
                <a:ea typeface="Calibri"/>
                <a:cs typeface="Calibri"/>
              </a:rPr>
              <a:t>y comparing ourselves to commercial ball machines, but also to other teams in the IDP course who are developing similar launching machines. This creates a need for our design to stand out in performance.</a:t>
            </a:r>
          </a:p>
          <a:p>
            <a:endParaRPr lang="en-US">
              <a:latin typeface="Calibri"/>
              <a:ea typeface="Calibri"/>
              <a:cs typeface="Calibri"/>
            </a:endParaRPr>
          </a:p>
          <a:p>
            <a:r>
              <a:rPr lang="en-US">
                <a:latin typeface="Calibri"/>
                <a:ea typeface="Calibri"/>
                <a:cs typeface="Calibri"/>
              </a:rPr>
              <a:t>Based on this research, we identified some goals: a system with high accuracy, capacity for multiple beanbag loading, fast reload time, and a scoring goal of 100 points. These goals are what drove the inspiration for our design process.</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041B42F-31E9-48D1-84BF-51BB990BE789}" type="slidenum">
              <a:rPr lang="en-US" smtClean="0"/>
              <a:t>2</a:t>
            </a:fld>
            <a:endParaRPr lang="en-US"/>
          </a:p>
        </p:txBody>
      </p:sp>
    </p:spTree>
    <p:extLst>
      <p:ext uri="{BB962C8B-B14F-4D97-AF65-F5344CB8AC3E}">
        <p14:creationId xmlns:p14="http://schemas.microsoft.com/office/powerpoint/2010/main" val="195096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Font typeface="Calibri,Sans-Serif"/>
              <a:buChar char="-"/>
            </a:pPr>
            <a:r>
              <a:rPr lang="en-US"/>
              <a:t>Achieve the highest amount of points</a:t>
            </a:r>
          </a:p>
          <a:p>
            <a:pPr marL="457200" indent="-457200">
              <a:lnSpc>
                <a:spcPct val="90000"/>
              </a:lnSpc>
              <a:spcBef>
                <a:spcPts val="1000"/>
              </a:spcBef>
              <a:buFont typeface="Calibri,Sans-Serif"/>
              <a:buChar char="-"/>
            </a:pPr>
            <a:r>
              <a:rPr lang="en-US"/>
              <a:t>Create a product that is cost-efficient</a:t>
            </a:r>
          </a:p>
          <a:p>
            <a:pPr marL="457200" indent="-457200">
              <a:lnSpc>
                <a:spcPct val="90000"/>
              </a:lnSpc>
              <a:spcBef>
                <a:spcPts val="1000"/>
              </a:spcBef>
              <a:buFont typeface="Calibri,Sans-Serif"/>
              <a:buChar char="-"/>
            </a:pPr>
            <a:r>
              <a:rPr lang="en-US"/>
              <a:t>Competition</a:t>
            </a:r>
          </a:p>
          <a:p>
            <a:pPr marL="457200" indent="-457200">
              <a:lnSpc>
                <a:spcPct val="90000"/>
              </a:lnSpc>
              <a:spcBef>
                <a:spcPts val="1000"/>
              </a:spcBef>
              <a:buFont typeface="Calibri,Sans-Serif"/>
              <a:buChar char="-"/>
            </a:pPr>
            <a:r>
              <a:rPr lang="en-US"/>
              <a:t>Accuracy</a:t>
            </a:r>
          </a:p>
          <a:p>
            <a:pPr marL="457200" indent="-457200">
              <a:lnSpc>
                <a:spcPct val="90000"/>
              </a:lnSpc>
              <a:spcBef>
                <a:spcPts val="1000"/>
              </a:spcBef>
              <a:buFont typeface="Calibri,Sans-Serif"/>
              <a:buChar char="-"/>
            </a:pPr>
            <a:endParaRPr lang="en-US"/>
          </a:p>
          <a:p>
            <a:pPr marL="457200" indent="-457200">
              <a:lnSpc>
                <a:spcPct val="90000"/>
              </a:lnSpc>
              <a:spcBef>
                <a:spcPts val="1000"/>
              </a:spcBef>
              <a:buFont typeface="Calibri,Sans-Serif"/>
              <a:buChar char="-"/>
            </a:pPr>
            <a:endParaRPr lang="en-US"/>
          </a:p>
          <a:p>
            <a:pPr marL="457200" indent="-457200">
              <a:lnSpc>
                <a:spcPct val="90000"/>
              </a:lnSpc>
              <a:spcBef>
                <a:spcPts val="1000"/>
              </a:spcBef>
              <a:buFont typeface="Calibri,Sans-Serif"/>
              <a:buChar char="-"/>
            </a:pPr>
            <a:r>
              <a:rPr lang="en-US"/>
              <a:t>Weight limit</a:t>
            </a:r>
          </a:p>
          <a:p>
            <a:pPr marL="457200" indent="-457200">
              <a:lnSpc>
                <a:spcPct val="90000"/>
              </a:lnSpc>
              <a:spcBef>
                <a:spcPts val="1000"/>
              </a:spcBef>
              <a:buFont typeface="Calibri,Sans-Serif"/>
              <a:buChar char="-"/>
            </a:pPr>
            <a:endParaRPr lang="en-US"/>
          </a:p>
          <a:p>
            <a:pPr marL="457200" indent="-457200">
              <a:lnSpc>
                <a:spcPct val="90000"/>
              </a:lnSpc>
              <a:spcBef>
                <a:spcPts val="1000"/>
              </a:spcBef>
              <a:buFont typeface="Calibri,Sans-Serif"/>
              <a:buChar char="-"/>
            </a:pPr>
            <a:r>
              <a:rPr lang="en-US"/>
              <a:t>Can't damage the floor</a:t>
            </a:r>
          </a:p>
          <a:p>
            <a:pPr marL="457200" indent="-457200">
              <a:lnSpc>
                <a:spcPct val="90000"/>
              </a:lnSpc>
              <a:spcBef>
                <a:spcPts val="1000"/>
              </a:spcBef>
              <a:buFont typeface="Calibri,Sans-Serif"/>
              <a:buChar char="-"/>
            </a:pPr>
            <a:endParaRPr lang="en-US"/>
          </a:p>
          <a:p>
            <a:pPr marL="457200" indent="-457200">
              <a:lnSpc>
                <a:spcPct val="90000"/>
              </a:lnSpc>
              <a:spcBef>
                <a:spcPts val="1000"/>
              </a:spcBef>
              <a:buFont typeface="Calibri,Sans-Serif"/>
              <a:buChar char="-"/>
            </a:pPr>
            <a:r>
              <a:rPr lang="en-US"/>
              <a:t>Within the constraints how can we get the job done</a:t>
            </a:r>
          </a:p>
        </p:txBody>
      </p:sp>
      <p:sp>
        <p:nvSpPr>
          <p:cNvPr id="4" name="Slide Number Placeholder 3"/>
          <p:cNvSpPr>
            <a:spLocks noGrp="1"/>
          </p:cNvSpPr>
          <p:nvPr>
            <p:ph type="sldNum" sz="quarter" idx="5"/>
          </p:nvPr>
        </p:nvSpPr>
        <p:spPr/>
        <p:txBody>
          <a:bodyPr/>
          <a:lstStyle/>
          <a:p>
            <a:fld id="{A041B42F-31E9-48D1-84BF-51BB990BE789}" type="slidenum">
              <a:rPr lang="en-US" smtClean="0"/>
              <a:t>3</a:t>
            </a:fld>
            <a:endParaRPr lang="en-US"/>
          </a:p>
        </p:txBody>
      </p:sp>
    </p:spTree>
    <p:extLst>
      <p:ext uri="{BB962C8B-B14F-4D97-AF65-F5344CB8AC3E}">
        <p14:creationId xmlns:p14="http://schemas.microsoft.com/office/powerpoint/2010/main" val="394880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During the early design phase, our team explored several different ball-launching mechanisms, each with advantages and limitations. The four primary concepts we considered were a catapult, a flywheel-based pitching machine, a slingshot, and a crossbow.</a:t>
            </a:r>
          </a:p>
          <a:p>
            <a:endParaRPr lang="en-US">
              <a:latin typeface="Calibri"/>
              <a:ea typeface="Calibri"/>
              <a:cs typeface="Calibri"/>
            </a:endParaRPr>
          </a:p>
          <a:p>
            <a:r>
              <a:rPr lang="en-US">
                <a:latin typeface="Calibri"/>
                <a:ea typeface="Calibri"/>
                <a:cs typeface="Calibri"/>
              </a:rPr>
              <a:t>The catapult uses a lever arm and stored potential energy to launch the ball. This design is relatively simple to construct, but our main concerns were with difficulty in being consistent, and a slow reload time and only being able to launch one beanbag at a time.</a:t>
            </a:r>
          </a:p>
          <a:p>
            <a:endParaRPr lang="en-US">
              <a:latin typeface="Calibri"/>
              <a:ea typeface="Calibri"/>
              <a:cs typeface="Calibri"/>
            </a:endParaRPr>
          </a:p>
          <a:p>
            <a:r>
              <a:rPr lang="en-US">
                <a:latin typeface="Calibri"/>
                <a:ea typeface="Calibri"/>
                <a:cs typeface="Calibri"/>
              </a:rPr>
              <a:t>The slingshot relies on elastic bands to store and release energy. The design is also very simple, however, due to it being mostly human operated, there were concerns with a lack of accuracy and repeatability.</a:t>
            </a:r>
          </a:p>
          <a:p>
            <a:endParaRPr lang="en-US">
              <a:latin typeface="Calibri"/>
              <a:ea typeface="Calibri"/>
              <a:cs typeface="Calibri"/>
            </a:endParaRPr>
          </a:p>
          <a:p>
            <a:r>
              <a:rPr lang="en-US">
                <a:latin typeface="Calibri"/>
                <a:ea typeface="Calibri"/>
                <a:cs typeface="Calibri"/>
              </a:rPr>
              <a:t>The pitching machine uses flywheels to quickly accelerate and launch the ball. The design offers high repeatability, quick reload, and control over </a:t>
            </a:r>
            <a:r>
              <a:rPr lang="en-US" err="1">
                <a:latin typeface="Calibri"/>
                <a:ea typeface="Calibri"/>
                <a:cs typeface="Calibri"/>
              </a:rPr>
              <a:t>lau</a:t>
            </a:r>
            <a:r>
              <a:rPr lang="en-US">
                <a:latin typeface="Calibri"/>
                <a:ea typeface="Calibri"/>
                <a:cs typeface="Calibri"/>
              </a:rPr>
              <a:t>nch angle. However, we believe that the energy generation needed to power the flywheels is not feasible given our project constraints.</a:t>
            </a:r>
          </a:p>
          <a:p>
            <a:endParaRPr lang="en-US">
              <a:latin typeface="Calibri"/>
              <a:ea typeface="Calibri"/>
              <a:cs typeface="Calibri"/>
            </a:endParaRPr>
          </a:p>
          <a:p>
            <a:r>
              <a:rPr lang="en-US"/>
              <a:t>The crossbow uses a guided track and tensioned string system to propel the beanbag. The design features a high repeatability and accuracy due to the string being pulled back to the same place every single launch. We also found that there is room for multiple beanbag loading if designed correctly.</a:t>
            </a:r>
          </a:p>
        </p:txBody>
      </p:sp>
      <p:sp>
        <p:nvSpPr>
          <p:cNvPr id="4" name="Slide Number Placeholder 3"/>
          <p:cNvSpPr>
            <a:spLocks noGrp="1"/>
          </p:cNvSpPr>
          <p:nvPr>
            <p:ph type="sldNum" sz="quarter" idx="5"/>
          </p:nvPr>
        </p:nvSpPr>
        <p:spPr/>
        <p:txBody>
          <a:bodyPr/>
          <a:lstStyle/>
          <a:p>
            <a:fld id="{A041B42F-31E9-48D1-84BF-51BB990BE789}" type="slidenum">
              <a:rPr lang="en-US" smtClean="0"/>
              <a:t>4</a:t>
            </a:fld>
            <a:endParaRPr lang="en-US"/>
          </a:p>
        </p:txBody>
      </p:sp>
    </p:spTree>
    <p:extLst>
      <p:ext uri="{BB962C8B-B14F-4D97-AF65-F5344CB8AC3E}">
        <p14:creationId xmlns:p14="http://schemas.microsoft.com/office/powerpoint/2010/main" val="416435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latin typeface="Calibri"/>
                <a:ea typeface="Calibri"/>
                <a:cs typeface="Calibri"/>
              </a:rPr>
              <a:t>Inspiration from crossbow</a:t>
            </a:r>
          </a:p>
          <a:p>
            <a:pPr marL="171450" indent="-171450">
              <a:buFont typeface="Calibri"/>
              <a:buChar char="-"/>
            </a:pPr>
            <a:r>
              <a:rPr lang="en-US">
                <a:latin typeface="Calibri"/>
                <a:ea typeface="Calibri"/>
                <a:cs typeface="Calibri"/>
              </a:rPr>
              <a:t>Two components barrel and piston</a:t>
            </a:r>
          </a:p>
          <a:p>
            <a:pPr marL="171450" indent="-171450">
              <a:buFont typeface="Calibri"/>
              <a:buChar char="-"/>
            </a:pPr>
            <a:r>
              <a:rPr lang="en-US">
                <a:latin typeface="Calibri"/>
                <a:ea typeface="Calibri"/>
                <a:cs typeface="Calibri"/>
              </a:rPr>
              <a:t>3 bean bags loaded into barrel</a:t>
            </a:r>
          </a:p>
          <a:p>
            <a:pPr marL="171450" indent="-171450">
              <a:buFont typeface="Calibri"/>
              <a:buChar char="-"/>
            </a:pPr>
            <a:r>
              <a:rPr lang="en-US">
                <a:latin typeface="Calibri"/>
                <a:ea typeface="Calibri"/>
                <a:cs typeface="Calibri"/>
              </a:rPr>
              <a:t>Bungee cords to store energy </a:t>
            </a:r>
          </a:p>
          <a:p>
            <a:pPr marL="171450" indent="-171450">
              <a:buFont typeface="Calibri"/>
              <a:buChar char="-"/>
            </a:pPr>
            <a:r>
              <a:rPr lang="en-US">
                <a:latin typeface="Calibri"/>
                <a:ea typeface="Calibri"/>
                <a:cs typeface="Calibri"/>
              </a:rPr>
              <a:t>Hand crank to draw back piston</a:t>
            </a:r>
          </a:p>
          <a:p>
            <a:pPr marL="171450" indent="-171450">
              <a:buFont typeface="Calibri"/>
              <a:buChar char="-"/>
            </a:pPr>
            <a:r>
              <a:rPr lang="en-US">
                <a:latin typeface="Calibri"/>
                <a:ea typeface="Calibri"/>
                <a:cs typeface="Calibri"/>
              </a:rPr>
              <a:t>Seesaw trigger mechanism</a:t>
            </a:r>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041B42F-31E9-48D1-84BF-51BB990BE789}" type="slidenum">
              <a:rPr lang="en-US" smtClean="0"/>
              <a:t>5</a:t>
            </a:fld>
            <a:endParaRPr lang="en-US"/>
          </a:p>
        </p:txBody>
      </p:sp>
    </p:spTree>
    <p:extLst>
      <p:ext uri="{BB962C8B-B14F-4D97-AF65-F5344CB8AC3E}">
        <p14:creationId xmlns:p14="http://schemas.microsoft.com/office/powerpoint/2010/main" val="72847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planes with hinge at end to vary angle</a:t>
            </a:r>
          </a:p>
          <a:p>
            <a:r>
              <a:rPr lang="en-US"/>
              <a:t>-guided rails to be precise about angle</a:t>
            </a:r>
          </a:p>
        </p:txBody>
      </p:sp>
      <p:sp>
        <p:nvSpPr>
          <p:cNvPr id="4" name="Slide Number Placeholder 3"/>
          <p:cNvSpPr>
            <a:spLocks noGrp="1"/>
          </p:cNvSpPr>
          <p:nvPr>
            <p:ph type="sldNum" sz="quarter" idx="5"/>
          </p:nvPr>
        </p:nvSpPr>
        <p:spPr/>
        <p:txBody>
          <a:bodyPr/>
          <a:lstStyle/>
          <a:p>
            <a:fld id="{A041B42F-31E9-48D1-84BF-51BB990BE789}" type="slidenum">
              <a:rPr lang="en-US" smtClean="0"/>
              <a:t>6</a:t>
            </a:fld>
            <a:endParaRPr lang="en-US"/>
          </a:p>
        </p:txBody>
      </p:sp>
    </p:spTree>
    <p:extLst>
      <p:ext uri="{BB962C8B-B14F-4D97-AF65-F5344CB8AC3E}">
        <p14:creationId xmlns:p14="http://schemas.microsoft.com/office/powerpoint/2010/main" val="64116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Repeatability</a:t>
            </a:r>
          </a:p>
          <a:p>
            <a:pPr lvl="1"/>
            <a:r>
              <a:rPr lang="en-US"/>
              <a:t>Reload time</a:t>
            </a:r>
          </a:p>
          <a:p>
            <a:r>
              <a:rPr lang="en-US"/>
              <a:t>Manufacturability</a:t>
            </a:r>
          </a:p>
          <a:p>
            <a:pPr lvl="1"/>
            <a:r>
              <a:rPr lang="en-US"/>
              <a:t># of components</a:t>
            </a:r>
          </a:p>
          <a:p>
            <a:pPr lvl="1"/>
            <a:r>
              <a:rPr lang="en-US"/>
              <a:t>Simple shapes</a:t>
            </a:r>
          </a:p>
          <a:p>
            <a:pPr lvl="1"/>
            <a:r>
              <a:rPr lang="en-US"/>
              <a:t>Off-the-shelf materials</a:t>
            </a:r>
          </a:p>
          <a:p>
            <a:endParaRPr lang="en-US"/>
          </a:p>
        </p:txBody>
      </p:sp>
      <p:sp>
        <p:nvSpPr>
          <p:cNvPr id="4" name="Slide Number Placeholder 3"/>
          <p:cNvSpPr>
            <a:spLocks noGrp="1"/>
          </p:cNvSpPr>
          <p:nvPr>
            <p:ph type="sldNum" sz="quarter" idx="5"/>
          </p:nvPr>
        </p:nvSpPr>
        <p:spPr/>
        <p:txBody>
          <a:bodyPr/>
          <a:lstStyle/>
          <a:p>
            <a:fld id="{A041B42F-31E9-48D1-84BF-51BB990BE789}" type="slidenum">
              <a:rPr lang="en-US" smtClean="0"/>
              <a:t>7</a:t>
            </a:fld>
            <a:endParaRPr lang="en-US"/>
          </a:p>
        </p:txBody>
      </p:sp>
    </p:spTree>
    <p:extLst>
      <p:ext uri="{BB962C8B-B14F-4D97-AF65-F5344CB8AC3E}">
        <p14:creationId xmlns:p14="http://schemas.microsoft.com/office/powerpoint/2010/main" val="416683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Sub-systems considered</a:t>
            </a:r>
          </a:p>
          <a:p>
            <a:pPr lvl="1"/>
            <a:r>
              <a:rPr lang="en-US"/>
              <a:t>Launch mechanism</a:t>
            </a:r>
          </a:p>
          <a:p>
            <a:pPr lvl="1"/>
            <a:r>
              <a:rPr lang="en-US"/>
              <a:t>Chassis/platform</a:t>
            </a:r>
          </a:p>
          <a:p>
            <a:endParaRPr lang="en-US"/>
          </a:p>
        </p:txBody>
      </p:sp>
      <p:sp>
        <p:nvSpPr>
          <p:cNvPr id="4" name="Slide Number Placeholder 3"/>
          <p:cNvSpPr>
            <a:spLocks noGrp="1"/>
          </p:cNvSpPr>
          <p:nvPr>
            <p:ph type="sldNum" sz="quarter" idx="5"/>
          </p:nvPr>
        </p:nvSpPr>
        <p:spPr/>
        <p:txBody>
          <a:bodyPr/>
          <a:lstStyle/>
          <a:p>
            <a:fld id="{A041B42F-31E9-48D1-84BF-51BB990BE789}" type="slidenum">
              <a:rPr lang="en-US" smtClean="0"/>
              <a:t>8</a:t>
            </a:fld>
            <a:endParaRPr lang="en-US"/>
          </a:p>
        </p:txBody>
      </p:sp>
    </p:spTree>
    <p:extLst>
      <p:ext uri="{BB962C8B-B14F-4D97-AF65-F5344CB8AC3E}">
        <p14:creationId xmlns:p14="http://schemas.microsoft.com/office/powerpoint/2010/main" val="33896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090B-9D0A-01E8-D25D-09FD8CADF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CECB9-1165-84A8-1C28-140F85D40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F129B1-E6FC-419A-D149-911F01B1B30A}"/>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298FC81B-5CF8-FB0D-CCFF-58EC013B7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C8CBE-1B80-C949-F572-7098E91489E7}"/>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347745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85DC-84A9-272D-65A4-F39AD17313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3B555-B41F-2FDD-57D7-381048800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08BF6-0D3D-9BB9-EF84-70DB2F274ACF}"/>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FDF17B59-BE70-3F60-3521-BF4518EFE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5840D-8E49-6E46-FE0E-0213306FBBD7}"/>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206433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4F49AD-E99A-99BC-ADA1-10354FA14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151AF0-EBF4-5746-68A4-A83E97B03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76DAB-A921-3B3D-C5E3-797AFF60DFF2}"/>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C86E5A0E-CD30-70D6-5A1A-782C9576F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BAA0F-3FA4-6C09-06E1-6AC67023A4A1}"/>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242687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D4F8-DCCC-A80A-25F6-783BF1A5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94D45-CE80-5C01-F973-9C53FE9EA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3FAF0-348C-CAF3-4584-EB31D151CD54}"/>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A29A84C5-D9E4-75C8-F32E-05041BA4B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BE419-CEF1-32C6-C32C-4670AD29DCF5}"/>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2827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301B-BAA2-22C3-F2EF-2031E5C74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427E2-E4BE-88A8-0043-55EB3663EB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929511-504C-51D3-7496-55CE73CCC38E}"/>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20A5947A-4E4C-8B0C-8206-7932AC8E0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93FBF-7BA6-D291-CB4D-30A110EF15B5}"/>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164953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2763-9282-4C2B-6D36-7B2AE1FD5A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AC7BF4-78F8-6C99-E5A9-0C95DBA53B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39AA88-92B1-55F3-09B4-4FE67A60B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472840-9110-65BD-1A2E-2D125E643C49}"/>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6" name="Footer Placeholder 5">
            <a:extLst>
              <a:ext uri="{FF2B5EF4-FFF2-40B4-BE49-F238E27FC236}">
                <a16:creationId xmlns:a16="http://schemas.microsoft.com/office/drawing/2014/main" id="{594CFD79-234E-C9A1-FC01-246BAAB16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17F6A-63C5-8039-C19C-8616CA82302F}"/>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351481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2BBC-C5F9-67BB-CA05-4A22D520CE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B01911-DFB0-77BE-0F47-751095AD74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6B2082-5AE4-A80F-B4BF-C6C3C4BB3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06BC3-AD3C-9EEB-3A06-0DCFADFAA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59C2E-B0C6-5537-697A-FD769BD249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E7CDF-371C-0095-800B-E9FD6CD39F52}"/>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8" name="Footer Placeholder 7">
            <a:extLst>
              <a:ext uri="{FF2B5EF4-FFF2-40B4-BE49-F238E27FC236}">
                <a16:creationId xmlns:a16="http://schemas.microsoft.com/office/drawing/2014/main" id="{ECFECE7B-A590-97D0-AC6A-EE460FA2A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AD8265-0A76-D616-B85B-55BCD49DA4B8}"/>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814420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A28F7-D949-6F9B-70B6-9A9A9D3FF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ABD145-D49B-93BB-44F5-416966F42072}"/>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4" name="Footer Placeholder 3">
            <a:extLst>
              <a:ext uri="{FF2B5EF4-FFF2-40B4-BE49-F238E27FC236}">
                <a16:creationId xmlns:a16="http://schemas.microsoft.com/office/drawing/2014/main" id="{2C805A5F-C741-4536-04B7-539DB9F92C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5087DC-7B25-36F9-19CF-5F13044EAB52}"/>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248824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E597C-CF4E-7AE0-934D-6978C2C4A247}"/>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3" name="Footer Placeholder 2">
            <a:extLst>
              <a:ext uri="{FF2B5EF4-FFF2-40B4-BE49-F238E27FC236}">
                <a16:creationId xmlns:a16="http://schemas.microsoft.com/office/drawing/2014/main" id="{93A4BFFA-F55A-0DEA-A245-14F286536D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34EC6-9244-AA63-0A8D-8795BA7B9154}"/>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382874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1577-8A6C-1E6C-5FF4-A14155333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F9621A-28EC-E447-9736-F9EAF76308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B51528-7659-F26F-1548-46E1416B4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6037B-68AA-9193-9F9F-317851132800}"/>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6" name="Footer Placeholder 5">
            <a:extLst>
              <a:ext uri="{FF2B5EF4-FFF2-40B4-BE49-F238E27FC236}">
                <a16:creationId xmlns:a16="http://schemas.microsoft.com/office/drawing/2014/main" id="{8AFFCD56-B652-504C-67D0-1F64DA6DE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DCE63-A048-B127-9CF6-763827A8E31C}"/>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24610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EB71-8B74-01AC-9CEA-6198E4732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282D4-89C4-1ED5-9983-E14D9726B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BEC83-6E92-40BD-3D9C-38F1C629C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0147-ED74-FEDC-028B-E4D9A304868B}"/>
              </a:ext>
            </a:extLst>
          </p:cNvPr>
          <p:cNvSpPr>
            <a:spLocks noGrp="1"/>
          </p:cNvSpPr>
          <p:nvPr>
            <p:ph type="dt" sz="half" idx="10"/>
          </p:nvPr>
        </p:nvSpPr>
        <p:spPr/>
        <p:txBody>
          <a:bodyPr/>
          <a:lstStyle/>
          <a:p>
            <a:fld id="{9FF112DC-2D9C-49B3-A930-9060D5C7C511}" type="datetimeFigureOut">
              <a:rPr lang="en-US" smtClean="0"/>
              <a:t>6/11/26</a:t>
            </a:fld>
            <a:endParaRPr lang="en-US"/>
          </a:p>
        </p:txBody>
      </p:sp>
      <p:sp>
        <p:nvSpPr>
          <p:cNvPr id="6" name="Footer Placeholder 5">
            <a:extLst>
              <a:ext uri="{FF2B5EF4-FFF2-40B4-BE49-F238E27FC236}">
                <a16:creationId xmlns:a16="http://schemas.microsoft.com/office/drawing/2014/main" id="{B3340E1F-F356-6E4A-AEC4-4C1DA10F6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CE8C3-A9E3-2EC4-691F-7611A7773FA5}"/>
              </a:ext>
            </a:extLst>
          </p:cNvPr>
          <p:cNvSpPr>
            <a:spLocks noGrp="1"/>
          </p:cNvSpPr>
          <p:nvPr>
            <p:ph type="sldNum" sz="quarter" idx="12"/>
          </p:nvPr>
        </p:nvSpPr>
        <p:spPr/>
        <p:txBody>
          <a:bodyPr/>
          <a:lstStyle/>
          <a:p>
            <a:fld id="{26D30F6B-9C0A-43D6-BF82-F1A2DC54A716}" type="slidenum">
              <a:rPr lang="en-US" smtClean="0"/>
              <a:t>‹N°›</a:t>
            </a:fld>
            <a:endParaRPr lang="en-US"/>
          </a:p>
        </p:txBody>
      </p:sp>
    </p:spTree>
    <p:extLst>
      <p:ext uri="{BB962C8B-B14F-4D97-AF65-F5344CB8AC3E}">
        <p14:creationId xmlns:p14="http://schemas.microsoft.com/office/powerpoint/2010/main" val="18148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3D34BD-D0B8-3B14-05BB-F3B81F72D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C763BF-A148-EA2E-93AE-F313736FE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D48A2-4799-9B70-0F4D-21C65C949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F112DC-2D9C-49B3-A930-9060D5C7C511}" type="datetimeFigureOut">
              <a:rPr lang="en-US" smtClean="0"/>
              <a:t>6/11/26</a:t>
            </a:fld>
            <a:endParaRPr lang="en-US"/>
          </a:p>
        </p:txBody>
      </p:sp>
      <p:sp>
        <p:nvSpPr>
          <p:cNvPr id="5" name="Footer Placeholder 4">
            <a:extLst>
              <a:ext uri="{FF2B5EF4-FFF2-40B4-BE49-F238E27FC236}">
                <a16:creationId xmlns:a16="http://schemas.microsoft.com/office/drawing/2014/main" id="{54FCD7B5-8DF3-2AFD-936E-048F29644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782604-8BAB-49F2-D8E1-5F2D53529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D30F6B-9C0A-43D6-BF82-F1A2DC54A716}" type="slidenum">
              <a:rPr lang="en-US" smtClean="0"/>
              <a:t>‹N°›</a:t>
            </a:fld>
            <a:endParaRPr lang="en-US"/>
          </a:p>
        </p:txBody>
      </p:sp>
    </p:spTree>
    <p:extLst>
      <p:ext uri="{BB962C8B-B14F-4D97-AF65-F5344CB8AC3E}">
        <p14:creationId xmlns:p14="http://schemas.microsoft.com/office/powerpoint/2010/main" val="2687004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580DAA-98BF-33BA-DB21-BA326BC5B67E}"/>
              </a:ext>
            </a:extLst>
          </p:cNvPr>
          <p:cNvSpPr/>
          <p:nvPr/>
        </p:nvSpPr>
        <p:spPr>
          <a:xfrm>
            <a:off x="0" y="2828925"/>
            <a:ext cx="12192000" cy="4105276"/>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F1592-72C9-D681-CAC9-2BBCC2928A4F}"/>
              </a:ext>
            </a:extLst>
          </p:cNvPr>
          <p:cNvSpPr>
            <a:spLocks noGrp="1"/>
          </p:cNvSpPr>
          <p:nvPr>
            <p:ph type="ctrTitle"/>
          </p:nvPr>
        </p:nvSpPr>
        <p:spPr>
          <a:xfrm>
            <a:off x="1524000" y="3847089"/>
            <a:ext cx="9144000" cy="2387600"/>
          </a:xfrm>
          <a:ln>
            <a:noFill/>
          </a:ln>
        </p:spPr>
        <p:txBody>
          <a:bodyPr/>
          <a:lstStyle/>
          <a:p>
            <a:r>
              <a:rPr lang="en-US" b="1">
                <a:solidFill>
                  <a:schemeClr val="bg1"/>
                </a:solidFill>
              </a:rPr>
              <a:t>Team 203 PDR</a:t>
            </a:r>
          </a:p>
        </p:txBody>
      </p:sp>
      <p:sp>
        <p:nvSpPr>
          <p:cNvPr id="3" name="Subtitle 2">
            <a:extLst>
              <a:ext uri="{FF2B5EF4-FFF2-40B4-BE49-F238E27FC236}">
                <a16:creationId xmlns:a16="http://schemas.microsoft.com/office/drawing/2014/main" id="{D920CE3E-B887-A51D-BE63-8A6A2C78F473}"/>
              </a:ext>
            </a:extLst>
          </p:cNvPr>
          <p:cNvSpPr>
            <a:spLocks noGrp="1"/>
          </p:cNvSpPr>
          <p:nvPr>
            <p:ph type="subTitle" idx="1"/>
          </p:nvPr>
        </p:nvSpPr>
        <p:spPr>
          <a:xfrm>
            <a:off x="1524000" y="6104010"/>
            <a:ext cx="9144000" cy="1655762"/>
          </a:xfrm>
        </p:spPr>
        <p:txBody>
          <a:bodyPr/>
          <a:lstStyle/>
          <a:p>
            <a:r>
              <a:rPr lang="en-US">
                <a:solidFill>
                  <a:schemeClr val="bg1"/>
                </a:solidFill>
              </a:rPr>
              <a:t>Jairo, Calvin, Luca, Kai, Jesse</a:t>
            </a:r>
          </a:p>
        </p:txBody>
      </p:sp>
    </p:spTree>
    <p:extLst>
      <p:ext uri="{BB962C8B-B14F-4D97-AF65-F5344CB8AC3E}">
        <p14:creationId xmlns:p14="http://schemas.microsoft.com/office/powerpoint/2010/main" val="3369632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43B2E-FF10-CE70-725D-1941F0171C24}"/>
            </a:ext>
          </a:extLst>
        </p:cNvPr>
        <p:cNvGrpSpPr/>
        <p:nvPr/>
      </p:nvGrpSpPr>
      <p:grpSpPr>
        <a:xfrm>
          <a:off x="0" y="0"/>
          <a:ext cx="0" cy="0"/>
          <a:chOff x="0" y="0"/>
          <a:chExt cx="0" cy="0"/>
        </a:xfrm>
      </p:grpSpPr>
      <p:pic>
        <p:nvPicPr>
          <p:cNvPr id="3074" name="Picture 2" descr="Top Ortho Deflection">
            <a:extLst>
              <a:ext uri="{FF2B5EF4-FFF2-40B4-BE49-F238E27FC236}">
                <a16:creationId xmlns:a16="http://schemas.microsoft.com/office/drawing/2014/main" id="{33E37617-0DAB-F13B-E271-D799925A8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vers la droite 4">
            <a:extLst>
              <a:ext uri="{FF2B5EF4-FFF2-40B4-BE49-F238E27FC236}">
                <a16:creationId xmlns:a16="http://schemas.microsoft.com/office/drawing/2014/main" id="{1FBDC1F5-E54F-63CC-833B-9AF70A8DA7A8}"/>
              </a:ext>
            </a:extLst>
          </p:cNvPr>
          <p:cNvSpPr/>
          <p:nvPr/>
        </p:nvSpPr>
        <p:spPr>
          <a:xfrm>
            <a:off x="2985248" y="3429000"/>
            <a:ext cx="2366682" cy="793376"/>
          </a:xfrm>
          <a:prstGeom prst="rightArrow">
            <a:avLst/>
          </a:prstGeom>
          <a:solidFill>
            <a:srgbClr val="FF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US"/>
          </a:p>
        </p:txBody>
      </p:sp>
    </p:spTree>
    <p:extLst>
      <p:ext uri="{BB962C8B-B14F-4D97-AF65-F5344CB8AC3E}">
        <p14:creationId xmlns:p14="http://schemas.microsoft.com/office/powerpoint/2010/main" val="1245476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D58D-7B79-7435-5D25-EE7A5DFAFCB8}"/>
              </a:ext>
            </a:extLst>
          </p:cNvPr>
          <p:cNvSpPr>
            <a:spLocks noGrp="1"/>
          </p:cNvSpPr>
          <p:nvPr>
            <p:ph type="title"/>
          </p:nvPr>
        </p:nvSpPr>
        <p:spPr>
          <a:xfrm>
            <a:off x="436756" y="23927"/>
            <a:ext cx="10515600" cy="1325563"/>
          </a:xfrm>
        </p:spPr>
        <p:txBody>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Primary Changes</a:t>
            </a:r>
          </a:p>
        </p:txBody>
      </p:sp>
      <p:pic>
        <p:nvPicPr>
          <p:cNvPr id="5" name="Picture 4">
            <a:extLst>
              <a:ext uri="{FF2B5EF4-FFF2-40B4-BE49-F238E27FC236}">
                <a16:creationId xmlns:a16="http://schemas.microsoft.com/office/drawing/2014/main" id="{C8FA9572-2135-B8D6-A848-7107AF19A995}"/>
              </a:ext>
            </a:extLst>
          </p:cNvPr>
          <p:cNvPicPr>
            <a:picLocks noChangeAspect="1"/>
          </p:cNvPicPr>
          <p:nvPr/>
        </p:nvPicPr>
        <p:blipFill>
          <a:blip r:embed="rId2"/>
          <a:stretch>
            <a:fillRect/>
          </a:stretch>
        </p:blipFill>
        <p:spPr>
          <a:xfrm>
            <a:off x="2193072" y="1574811"/>
            <a:ext cx="2929642" cy="4186728"/>
          </a:xfrm>
          <a:prstGeom prst="rect">
            <a:avLst/>
          </a:prstGeom>
        </p:spPr>
      </p:pic>
      <p:pic>
        <p:nvPicPr>
          <p:cNvPr id="7" name="Picture 6">
            <a:extLst>
              <a:ext uri="{FF2B5EF4-FFF2-40B4-BE49-F238E27FC236}">
                <a16:creationId xmlns:a16="http://schemas.microsoft.com/office/drawing/2014/main" id="{FFB7197E-C3B4-F581-3AA1-AFE6FECE2C43}"/>
              </a:ext>
            </a:extLst>
          </p:cNvPr>
          <p:cNvPicPr>
            <a:picLocks noChangeAspect="1"/>
          </p:cNvPicPr>
          <p:nvPr/>
        </p:nvPicPr>
        <p:blipFill>
          <a:blip r:embed="rId3"/>
          <a:stretch>
            <a:fillRect/>
          </a:stretch>
        </p:blipFill>
        <p:spPr>
          <a:xfrm>
            <a:off x="6459765" y="1917050"/>
            <a:ext cx="3539163" cy="3502249"/>
          </a:xfrm>
          <a:prstGeom prst="rect">
            <a:avLst/>
          </a:prstGeom>
        </p:spPr>
      </p:pic>
    </p:spTree>
    <p:extLst>
      <p:ext uri="{BB962C8B-B14F-4D97-AF65-F5344CB8AC3E}">
        <p14:creationId xmlns:p14="http://schemas.microsoft.com/office/powerpoint/2010/main" val="71737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2A3B4-B11A-5AC3-3382-BE9E621DB8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814B01-C4FF-679A-FF66-783260072DB3}"/>
              </a:ext>
            </a:extLst>
          </p:cNvPr>
          <p:cNvPicPr>
            <a:picLocks noChangeAspect="1"/>
          </p:cNvPicPr>
          <p:nvPr/>
        </p:nvPicPr>
        <p:blipFill>
          <a:blip r:embed="rId2"/>
          <a:stretch>
            <a:fillRect/>
          </a:stretch>
        </p:blipFill>
        <p:spPr>
          <a:xfrm>
            <a:off x="539084" y="422384"/>
            <a:ext cx="4207728" cy="6013231"/>
          </a:xfrm>
          <a:prstGeom prst="rect">
            <a:avLst/>
          </a:prstGeom>
        </p:spPr>
      </p:pic>
      <p:sp>
        <p:nvSpPr>
          <p:cNvPr id="6" name="ZoneTexte 5">
            <a:extLst>
              <a:ext uri="{FF2B5EF4-FFF2-40B4-BE49-F238E27FC236}">
                <a16:creationId xmlns:a16="http://schemas.microsoft.com/office/drawing/2014/main" id="{A8B7C957-5061-B83C-5D5F-C7E521F3A282}"/>
              </a:ext>
            </a:extLst>
          </p:cNvPr>
          <p:cNvSpPr txBox="1"/>
          <p:nvPr/>
        </p:nvSpPr>
        <p:spPr>
          <a:xfrm>
            <a:off x="5069542" y="2567079"/>
            <a:ext cx="7028329" cy="1508105"/>
          </a:xfrm>
          <a:prstGeom prst="rect">
            <a:avLst/>
          </a:prstGeom>
          <a:noFill/>
        </p:spPr>
        <p:txBody>
          <a:bodyPr wrap="square" rtlCol="0">
            <a:spAutoFit/>
          </a:bodyPr>
          <a:lstStyle/>
          <a:p>
            <a:pPr marL="285750" indent="-285750">
              <a:buFont typeface="Arial" panose="020B0604020202020204" pitchFamily="34" charset="0"/>
              <a:buChar char="•"/>
            </a:pPr>
            <a:r>
              <a:rPr lang="fr-US" sz="2300"/>
              <a:t>Do we want to use a crank? Slider instead?</a:t>
            </a:r>
          </a:p>
          <a:p>
            <a:pPr marL="285750" indent="-285750">
              <a:buFont typeface="Arial" panose="020B0604020202020204" pitchFamily="34" charset="0"/>
              <a:buChar char="•"/>
            </a:pPr>
            <a:r>
              <a:rPr lang="fr-US" sz="2300"/>
              <a:t>Should base be one piece and crank mounts to it? Modularity?</a:t>
            </a:r>
          </a:p>
          <a:p>
            <a:pPr marL="285750" indent="-285750">
              <a:buFont typeface="Arial" panose="020B0604020202020204" pitchFamily="34" charset="0"/>
              <a:buChar char="•"/>
            </a:pPr>
            <a:r>
              <a:rPr lang="fr-US" sz="2300"/>
              <a:t>Will channel account for multiple rotations of rope?</a:t>
            </a:r>
          </a:p>
        </p:txBody>
      </p:sp>
    </p:spTree>
    <p:extLst>
      <p:ext uri="{BB962C8B-B14F-4D97-AF65-F5344CB8AC3E}">
        <p14:creationId xmlns:p14="http://schemas.microsoft.com/office/powerpoint/2010/main" val="366038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706E8-635D-753A-741C-53FA9B7D2CE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F8CB7A8D-4295-5CB2-C05A-C142CD7DB955}"/>
              </a:ext>
            </a:extLst>
          </p:cNvPr>
          <p:cNvSpPr txBox="1"/>
          <p:nvPr/>
        </p:nvSpPr>
        <p:spPr>
          <a:xfrm>
            <a:off x="5069542" y="2567079"/>
            <a:ext cx="7028329" cy="1862048"/>
          </a:xfrm>
          <a:prstGeom prst="rect">
            <a:avLst/>
          </a:prstGeom>
          <a:noFill/>
        </p:spPr>
        <p:txBody>
          <a:bodyPr wrap="square" rtlCol="0">
            <a:spAutoFit/>
          </a:bodyPr>
          <a:lstStyle/>
          <a:p>
            <a:pPr marL="285750" indent="-285750">
              <a:buFont typeface="Arial" panose="020B0604020202020204" pitchFamily="34" charset="0"/>
              <a:buChar char="•"/>
            </a:pPr>
            <a:r>
              <a:rPr lang="fr-US" sz="2300"/>
              <a:t>How can we make system have adjustable angle / height?</a:t>
            </a:r>
          </a:p>
          <a:p>
            <a:pPr marL="285750" indent="-285750">
              <a:buFont typeface="Arial" panose="020B0604020202020204" pitchFamily="34" charset="0"/>
              <a:buChar char="•"/>
            </a:pPr>
            <a:r>
              <a:rPr lang="fr-US" sz="2300"/>
              <a:t>Scissor jack mechanism?</a:t>
            </a:r>
          </a:p>
          <a:p>
            <a:pPr marL="285750" indent="-285750">
              <a:buFont typeface="Arial" panose="020B0604020202020204" pitchFamily="34" charset="0"/>
              <a:buChar char="•"/>
            </a:pPr>
            <a:r>
              <a:rPr lang="fr-US" sz="2300"/>
              <a:t>How to we ensure strength at all angles of input force? </a:t>
            </a:r>
            <a:r>
              <a:rPr lang="en-US" sz="2300"/>
              <a:t>(</a:t>
            </a:r>
            <a:r>
              <a:rPr lang="fr-US" sz="2300"/>
              <a:t>Especially with crank</a:t>
            </a:r>
            <a:r>
              <a:rPr lang="en-US" sz="2300"/>
              <a:t>)</a:t>
            </a:r>
            <a:endParaRPr lang="fr-US" sz="2300"/>
          </a:p>
        </p:txBody>
      </p:sp>
      <p:pic>
        <p:nvPicPr>
          <p:cNvPr id="2" name="Picture 6">
            <a:extLst>
              <a:ext uri="{FF2B5EF4-FFF2-40B4-BE49-F238E27FC236}">
                <a16:creationId xmlns:a16="http://schemas.microsoft.com/office/drawing/2014/main" id="{88130AE6-1042-EB9D-1DEF-09F0C58BFB0F}"/>
              </a:ext>
            </a:extLst>
          </p:cNvPr>
          <p:cNvPicPr>
            <a:picLocks noChangeAspect="1"/>
          </p:cNvPicPr>
          <p:nvPr/>
        </p:nvPicPr>
        <p:blipFill>
          <a:blip r:embed="rId2"/>
          <a:stretch>
            <a:fillRect/>
          </a:stretch>
        </p:blipFill>
        <p:spPr>
          <a:xfrm>
            <a:off x="287565" y="1068188"/>
            <a:ext cx="4553377" cy="4505885"/>
          </a:xfrm>
          <a:prstGeom prst="rect">
            <a:avLst/>
          </a:prstGeom>
        </p:spPr>
      </p:pic>
    </p:spTree>
    <p:extLst>
      <p:ext uri="{BB962C8B-B14F-4D97-AF65-F5344CB8AC3E}">
        <p14:creationId xmlns:p14="http://schemas.microsoft.com/office/powerpoint/2010/main" val="1868943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5140FF5-1EAF-1924-B3C5-D8E2B041A329}"/>
              </a:ext>
            </a:extLst>
          </p:cNvPr>
          <p:cNvPicPr>
            <a:picLocks noChangeAspect="1"/>
          </p:cNvPicPr>
          <p:nvPr/>
        </p:nvPicPr>
        <p:blipFill>
          <a:blip r:embed="rId2">
            <a:extLst>
              <a:ext uri="{28A0092B-C50C-407E-A947-70E740481C1C}">
                <a14:useLocalDpi xmlns:a14="http://schemas.microsoft.com/office/drawing/2010/main" val="0"/>
              </a:ext>
            </a:extLst>
          </a:blip>
          <a:srcRect l="808" t="4484" b="9648"/>
          <a:stretch>
            <a:fillRect/>
          </a:stretch>
        </p:blipFill>
        <p:spPr>
          <a:xfrm>
            <a:off x="484632" y="1298594"/>
            <a:ext cx="3517119" cy="4157118"/>
          </a:xfrm>
          <a:prstGeom prst="rect">
            <a:avLst/>
          </a:prstGeom>
        </p:spPr>
      </p:pic>
      <p:cxnSp>
        <p:nvCxnSpPr>
          <p:cNvPr id="21" name="Straight Connector 2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B0CE93F-787F-EC03-3277-521B32488D95}"/>
              </a:ext>
            </a:extLst>
          </p:cNvPr>
          <p:cNvPicPr>
            <a:picLocks noChangeAspect="1"/>
          </p:cNvPicPr>
          <p:nvPr/>
        </p:nvPicPr>
        <p:blipFill>
          <a:blip r:embed="rId3">
            <a:extLst>
              <a:ext uri="{28A0092B-C50C-407E-A947-70E740481C1C}">
                <a14:useLocalDpi xmlns:a14="http://schemas.microsoft.com/office/drawing/2010/main" val="0"/>
              </a:ext>
            </a:extLst>
          </a:blip>
          <a:srcRect l="4486" r="9646" b="4812"/>
          <a:stretch>
            <a:fillRect/>
          </a:stretch>
        </p:blipFill>
        <p:spPr>
          <a:xfrm rot="5400000">
            <a:off x="3952015" y="1657254"/>
            <a:ext cx="4254665" cy="3537345"/>
          </a:xfrm>
          <a:prstGeom prst="rect">
            <a:avLst/>
          </a:prstGeom>
        </p:spPr>
      </p:pic>
      <p:cxnSp>
        <p:nvCxnSpPr>
          <p:cNvPr id="23" name="Straight Connector 2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4DB7D704-B46F-FA90-7BA6-92C085EB8040}"/>
              </a:ext>
            </a:extLst>
          </p:cNvPr>
          <p:cNvPicPr>
            <a:picLocks noChangeAspect="1"/>
          </p:cNvPicPr>
          <p:nvPr/>
        </p:nvPicPr>
        <p:blipFill>
          <a:blip r:embed="rId4">
            <a:extLst>
              <a:ext uri="{28A0092B-C50C-407E-A947-70E740481C1C}">
                <a14:useLocalDpi xmlns:a14="http://schemas.microsoft.com/office/drawing/2010/main" val="0"/>
              </a:ext>
            </a:extLst>
          </a:blip>
          <a:srcRect l="4484" r="9648" b="2828"/>
          <a:stretch>
            <a:fillRect/>
          </a:stretch>
        </p:blipFill>
        <p:spPr>
          <a:xfrm rot="5400000">
            <a:off x="7793563" y="1667366"/>
            <a:ext cx="4254665" cy="3517120"/>
          </a:xfrm>
          <a:prstGeom prst="rect">
            <a:avLst/>
          </a:prstGeom>
        </p:spPr>
      </p:pic>
    </p:spTree>
    <p:extLst>
      <p:ext uri="{BB962C8B-B14F-4D97-AF65-F5344CB8AC3E}">
        <p14:creationId xmlns:p14="http://schemas.microsoft.com/office/powerpoint/2010/main" val="51439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DAA8815-D9A2-AC38-BB7B-854DB59C4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516" cy="7617822"/>
          </a:xfrm>
          <a:prstGeom prst="rect">
            <a:avLst/>
          </a:prstGeom>
        </p:spPr>
      </p:pic>
    </p:spTree>
    <p:extLst>
      <p:ext uri="{BB962C8B-B14F-4D97-AF65-F5344CB8AC3E}">
        <p14:creationId xmlns:p14="http://schemas.microsoft.com/office/powerpoint/2010/main" val="783137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440E-35D9-EA9E-7D35-F972D8E3F87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92BC0D5-B879-721D-8813-8985B3754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spTree>
    <p:extLst>
      <p:ext uri="{BB962C8B-B14F-4D97-AF65-F5344CB8AC3E}">
        <p14:creationId xmlns:p14="http://schemas.microsoft.com/office/powerpoint/2010/main" val="172742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A967F-F441-D5AB-C5C8-7C931CA8CBD8}"/>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9B47CBAF-D0DD-DE67-B57C-E95CA8525381}"/>
              </a:ext>
            </a:extLst>
          </p:cNvPr>
          <p:cNvGrpSpPr/>
          <p:nvPr/>
        </p:nvGrpSpPr>
        <p:grpSpPr>
          <a:xfrm>
            <a:off x="0" y="0"/>
            <a:ext cx="12192000" cy="7620000"/>
            <a:chOff x="0" y="0"/>
            <a:chExt cx="12192000" cy="7620000"/>
          </a:xfrm>
        </p:grpSpPr>
        <p:pic>
          <p:nvPicPr>
            <p:cNvPr id="4" name="Image 3">
              <a:extLst>
                <a:ext uri="{FF2B5EF4-FFF2-40B4-BE49-F238E27FC236}">
                  <a16:creationId xmlns:a16="http://schemas.microsoft.com/office/drawing/2014/main" id="{38BEC6FD-E5C9-53F7-4D38-53A7CAF02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sp>
          <p:nvSpPr>
            <p:cNvPr id="7" name="Rectangle : coins arrondis 6">
              <a:extLst>
                <a:ext uri="{FF2B5EF4-FFF2-40B4-BE49-F238E27FC236}">
                  <a16:creationId xmlns:a16="http://schemas.microsoft.com/office/drawing/2014/main" id="{50F234D5-7CE7-89DB-6EAC-5F0BA34C8CFD}"/>
                </a:ext>
              </a:extLst>
            </p:cNvPr>
            <p:cNvSpPr/>
            <p:nvPr/>
          </p:nvSpPr>
          <p:spPr>
            <a:xfrm>
              <a:off x="4960842" y="1149498"/>
              <a:ext cx="6329198" cy="8688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US"/>
            </a:p>
          </p:txBody>
        </p:sp>
        <p:sp>
          <p:nvSpPr>
            <p:cNvPr id="5" name="ZoneTexte 4">
              <a:extLst>
                <a:ext uri="{FF2B5EF4-FFF2-40B4-BE49-F238E27FC236}">
                  <a16:creationId xmlns:a16="http://schemas.microsoft.com/office/drawing/2014/main" id="{53B6B792-01D5-2BFE-6F8B-8F7F183CB65A}"/>
                </a:ext>
              </a:extLst>
            </p:cNvPr>
            <p:cNvSpPr txBox="1"/>
            <p:nvPr/>
          </p:nvSpPr>
          <p:spPr>
            <a:xfrm>
              <a:off x="5471562" y="1302282"/>
              <a:ext cx="6058725" cy="584775"/>
            </a:xfrm>
            <a:prstGeom prst="rect">
              <a:avLst/>
            </a:prstGeom>
            <a:noFill/>
          </p:spPr>
          <p:txBody>
            <a:bodyPr wrap="square" rtlCol="0">
              <a:spAutoFit/>
            </a:bodyPr>
            <a:lstStyle/>
            <a:p>
              <a:r>
                <a:rPr lang="fr-US" sz="3200" b="1"/>
                <a:t>MINIMUM ANGLE CONDITION</a:t>
              </a:r>
            </a:p>
          </p:txBody>
        </p:sp>
      </p:grpSp>
    </p:spTree>
    <p:extLst>
      <p:ext uri="{BB962C8B-B14F-4D97-AF65-F5344CB8AC3E}">
        <p14:creationId xmlns:p14="http://schemas.microsoft.com/office/powerpoint/2010/main" val="303197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25296-58DB-7862-7665-7DEEE6F241E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384540B-7EF6-FEC9-622B-A86D10EC0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grpSp>
        <p:nvGrpSpPr>
          <p:cNvPr id="8" name="Groupe 7">
            <a:extLst>
              <a:ext uri="{FF2B5EF4-FFF2-40B4-BE49-F238E27FC236}">
                <a16:creationId xmlns:a16="http://schemas.microsoft.com/office/drawing/2014/main" id="{DF91F394-228F-B1DE-A372-2E55454C7DEC}"/>
              </a:ext>
            </a:extLst>
          </p:cNvPr>
          <p:cNvGrpSpPr/>
          <p:nvPr/>
        </p:nvGrpSpPr>
        <p:grpSpPr>
          <a:xfrm>
            <a:off x="314198" y="421710"/>
            <a:ext cx="6401496" cy="868843"/>
            <a:chOff x="4960842" y="1149498"/>
            <a:chExt cx="6401496" cy="868843"/>
          </a:xfrm>
        </p:grpSpPr>
        <p:sp>
          <p:nvSpPr>
            <p:cNvPr id="7" name="Rectangle : coins arrondis 6">
              <a:extLst>
                <a:ext uri="{FF2B5EF4-FFF2-40B4-BE49-F238E27FC236}">
                  <a16:creationId xmlns:a16="http://schemas.microsoft.com/office/drawing/2014/main" id="{ECFA9081-88D2-2870-ACAA-0F6DF6FD97BD}"/>
                </a:ext>
              </a:extLst>
            </p:cNvPr>
            <p:cNvSpPr/>
            <p:nvPr/>
          </p:nvSpPr>
          <p:spPr>
            <a:xfrm>
              <a:off x="4960842" y="1149498"/>
              <a:ext cx="6329198" cy="8688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US"/>
            </a:p>
          </p:txBody>
        </p:sp>
        <p:sp>
          <p:nvSpPr>
            <p:cNvPr id="5" name="ZoneTexte 4">
              <a:extLst>
                <a:ext uri="{FF2B5EF4-FFF2-40B4-BE49-F238E27FC236}">
                  <a16:creationId xmlns:a16="http://schemas.microsoft.com/office/drawing/2014/main" id="{828A137F-A44E-EC8D-9707-194BC2778AC2}"/>
                </a:ext>
              </a:extLst>
            </p:cNvPr>
            <p:cNvSpPr txBox="1"/>
            <p:nvPr/>
          </p:nvSpPr>
          <p:spPr>
            <a:xfrm>
              <a:off x="5303613" y="1302282"/>
              <a:ext cx="6058725" cy="584775"/>
            </a:xfrm>
            <a:prstGeom prst="rect">
              <a:avLst/>
            </a:prstGeom>
            <a:noFill/>
          </p:spPr>
          <p:txBody>
            <a:bodyPr wrap="square" rtlCol="0">
              <a:spAutoFit/>
            </a:bodyPr>
            <a:lstStyle/>
            <a:p>
              <a:r>
                <a:rPr lang="fr-US" sz="3200" b="1"/>
                <a:t>MAXIMUM ANGLE CONDITION</a:t>
              </a:r>
            </a:p>
          </p:txBody>
        </p:sp>
      </p:grpSp>
    </p:spTree>
    <p:extLst>
      <p:ext uri="{BB962C8B-B14F-4D97-AF65-F5344CB8AC3E}">
        <p14:creationId xmlns:p14="http://schemas.microsoft.com/office/powerpoint/2010/main" val="104277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BAAEF95-1D2B-EA63-B2D4-FDEDFC5BB4AB}"/>
              </a:ext>
            </a:extLst>
          </p:cNvPr>
          <p:cNvSpPr txBox="1"/>
          <p:nvPr/>
        </p:nvSpPr>
        <p:spPr>
          <a:xfrm>
            <a:off x="600986" y="2875002"/>
            <a:ext cx="6058725" cy="1107996"/>
          </a:xfrm>
          <a:prstGeom prst="rect">
            <a:avLst/>
          </a:prstGeom>
          <a:noFill/>
        </p:spPr>
        <p:txBody>
          <a:bodyPr wrap="square" rtlCol="0">
            <a:spAutoFit/>
          </a:bodyPr>
          <a:lstStyle/>
          <a:p>
            <a:r>
              <a:rPr lang="fr-US" sz="6600" b="1"/>
              <a:t>Thank you</a:t>
            </a:r>
          </a:p>
        </p:txBody>
      </p:sp>
    </p:spTree>
    <p:extLst>
      <p:ext uri="{BB962C8B-B14F-4D97-AF65-F5344CB8AC3E}">
        <p14:creationId xmlns:p14="http://schemas.microsoft.com/office/powerpoint/2010/main" val="3977370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7A3B-2985-6639-C187-EA71D70E8812}"/>
              </a:ext>
            </a:extLst>
          </p:cNvPr>
          <p:cNvSpPr>
            <a:spLocks noGrp="1"/>
          </p:cNvSpPr>
          <p:nvPr>
            <p:ph type="title"/>
          </p:nvPr>
        </p:nvSpPr>
        <p:spPr/>
        <p:txBody>
          <a:bodyPr/>
          <a:lstStyle/>
          <a:p>
            <a:r>
              <a:rPr lang="en-US"/>
              <a:t>Background &amp; Research </a:t>
            </a:r>
          </a:p>
        </p:txBody>
      </p:sp>
      <p:sp>
        <p:nvSpPr>
          <p:cNvPr id="3" name="Content Placeholder 2">
            <a:extLst>
              <a:ext uri="{FF2B5EF4-FFF2-40B4-BE49-F238E27FC236}">
                <a16:creationId xmlns:a16="http://schemas.microsoft.com/office/drawing/2014/main" id="{26126F0D-6E7B-4768-07B7-F4C17885EC9E}"/>
              </a:ext>
            </a:extLst>
          </p:cNvPr>
          <p:cNvSpPr>
            <a:spLocks noGrp="1"/>
          </p:cNvSpPr>
          <p:nvPr>
            <p:ph idx="1"/>
          </p:nvPr>
        </p:nvSpPr>
        <p:spPr>
          <a:xfrm>
            <a:off x="838200" y="7436716"/>
            <a:ext cx="10515600" cy="4351338"/>
          </a:xfrm>
        </p:spPr>
        <p:txBody>
          <a:bodyPr vert="horz" lIns="91440" tIns="45720" rIns="91440" bIns="45720" rtlCol="0" anchor="t">
            <a:normAutofit/>
          </a:bodyPr>
          <a:lstStyle/>
          <a:p>
            <a:r>
              <a:rPr lang="en-US"/>
              <a:t>Market: Pitching Machine, Catapult, Tennis Machine, </a:t>
            </a:r>
            <a:r>
              <a:rPr lang="en-US" err="1"/>
              <a:t>etc</a:t>
            </a:r>
          </a:p>
          <a:p>
            <a:r>
              <a:rPr lang="en-US"/>
              <a:t>Competition: Other Ball Machines, Rest of IDP</a:t>
            </a:r>
          </a:p>
          <a:p>
            <a:r>
              <a:rPr lang="en-US"/>
              <a:t>Problem Solution: 90% accuracy, multiple loading capacity, score a lot of points, easy to reload, 100 point goal</a:t>
            </a:r>
          </a:p>
        </p:txBody>
      </p:sp>
      <p:pic>
        <p:nvPicPr>
          <p:cNvPr id="5" name="Picture 4" descr="A close-up of a toy&#10;&#10;AI-generated content may be incorrect.">
            <a:extLst>
              <a:ext uri="{FF2B5EF4-FFF2-40B4-BE49-F238E27FC236}">
                <a16:creationId xmlns:a16="http://schemas.microsoft.com/office/drawing/2014/main" id="{D1A895AE-3B2A-B64E-5DE9-196E9D727196}"/>
              </a:ext>
            </a:extLst>
          </p:cNvPr>
          <p:cNvPicPr>
            <a:picLocks noChangeAspect="1"/>
          </p:cNvPicPr>
          <p:nvPr/>
        </p:nvPicPr>
        <p:blipFill>
          <a:blip r:embed="rId3"/>
          <a:stretch>
            <a:fillRect/>
          </a:stretch>
        </p:blipFill>
        <p:spPr>
          <a:xfrm>
            <a:off x="692729" y="1914975"/>
            <a:ext cx="3756645" cy="4000500"/>
          </a:xfrm>
          <a:prstGeom prst="rect">
            <a:avLst/>
          </a:prstGeom>
        </p:spPr>
      </p:pic>
      <p:pic>
        <p:nvPicPr>
          <p:cNvPr id="7" name="Picture 6" descr="A person holding a sign&#10;&#10;AI-generated content may be incorrect.">
            <a:extLst>
              <a:ext uri="{FF2B5EF4-FFF2-40B4-BE49-F238E27FC236}">
                <a16:creationId xmlns:a16="http://schemas.microsoft.com/office/drawing/2014/main" id="{52CF2632-83FC-70BB-65B9-459F3237C13E}"/>
              </a:ext>
            </a:extLst>
          </p:cNvPr>
          <p:cNvPicPr>
            <a:picLocks noChangeAspect="1"/>
          </p:cNvPicPr>
          <p:nvPr/>
        </p:nvPicPr>
        <p:blipFill>
          <a:blip r:embed="rId4"/>
          <a:stretch>
            <a:fillRect/>
          </a:stretch>
        </p:blipFill>
        <p:spPr>
          <a:xfrm>
            <a:off x="8494191" y="2104106"/>
            <a:ext cx="2750017" cy="3587551"/>
          </a:xfrm>
          <a:prstGeom prst="rect">
            <a:avLst/>
          </a:prstGeom>
        </p:spPr>
      </p:pic>
      <p:sp>
        <p:nvSpPr>
          <p:cNvPr id="9" name="TextBox 8">
            <a:extLst>
              <a:ext uri="{FF2B5EF4-FFF2-40B4-BE49-F238E27FC236}">
                <a16:creationId xmlns:a16="http://schemas.microsoft.com/office/drawing/2014/main" id="{D0666056-D505-3470-D95D-02B6FD47D4E9}"/>
              </a:ext>
            </a:extLst>
          </p:cNvPr>
          <p:cNvSpPr txBox="1"/>
          <p:nvPr/>
        </p:nvSpPr>
        <p:spPr>
          <a:xfrm>
            <a:off x="1202612" y="1524780"/>
            <a:ext cx="27368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Market</a:t>
            </a:r>
          </a:p>
        </p:txBody>
      </p:sp>
      <p:sp>
        <p:nvSpPr>
          <p:cNvPr id="10" name="TextBox 9">
            <a:extLst>
              <a:ext uri="{FF2B5EF4-FFF2-40B4-BE49-F238E27FC236}">
                <a16:creationId xmlns:a16="http://schemas.microsoft.com/office/drawing/2014/main" id="{76BA8466-A234-68B4-03E9-CD4D6C1E80C7}"/>
              </a:ext>
            </a:extLst>
          </p:cNvPr>
          <p:cNvSpPr txBox="1"/>
          <p:nvPr/>
        </p:nvSpPr>
        <p:spPr>
          <a:xfrm>
            <a:off x="4727561" y="1514865"/>
            <a:ext cx="27368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Competition</a:t>
            </a:r>
          </a:p>
        </p:txBody>
      </p:sp>
      <p:sp>
        <p:nvSpPr>
          <p:cNvPr id="11" name="TextBox 10">
            <a:extLst>
              <a:ext uri="{FF2B5EF4-FFF2-40B4-BE49-F238E27FC236}">
                <a16:creationId xmlns:a16="http://schemas.microsoft.com/office/drawing/2014/main" id="{AAE38E4B-AD8D-7BBE-2EB9-FC9A8A6AF29F}"/>
              </a:ext>
            </a:extLst>
          </p:cNvPr>
          <p:cNvSpPr txBox="1"/>
          <p:nvPr/>
        </p:nvSpPr>
        <p:spPr>
          <a:xfrm>
            <a:off x="8495372" y="1514865"/>
            <a:ext cx="27368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Problem Solution</a:t>
            </a:r>
          </a:p>
        </p:txBody>
      </p:sp>
      <p:pic>
        <p:nvPicPr>
          <p:cNvPr id="8" name="Picture 7">
            <a:extLst>
              <a:ext uri="{FF2B5EF4-FFF2-40B4-BE49-F238E27FC236}">
                <a16:creationId xmlns:a16="http://schemas.microsoft.com/office/drawing/2014/main" id="{E64CEC1E-9EAB-C493-4C96-43E1E2854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516" y="2037252"/>
            <a:ext cx="2500313" cy="2526449"/>
          </a:xfrm>
          <a:prstGeom prst="rect">
            <a:avLst/>
          </a:prstGeom>
        </p:spPr>
      </p:pic>
      <p:pic>
        <p:nvPicPr>
          <p:cNvPr id="13" name="Picture 12">
            <a:extLst>
              <a:ext uri="{FF2B5EF4-FFF2-40B4-BE49-F238E27FC236}">
                <a16:creationId xmlns:a16="http://schemas.microsoft.com/office/drawing/2014/main" id="{8C83AABC-106B-E8D0-8D61-829D7995A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092" y="4124795"/>
            <a:ext cx="3199816" cy="2436680"/>
          </a:xfrm>
          <a:prstGeom prst="rect">
            <a:avLst/>
          </a:prstGeom>
        </p:spPr>
      </p:pic>
    </p:spTree>
    <p:extLst>
      <p:ext uri="{BB962C8B-B14F-4D97-AF65-F5344CB8AC3E}">
        <p14:creationId xmlns:p14="http://schemas.microsoft.com/office/powerpoint/2010/main" val="281238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CB0D-BB7C-CBC1-D40D-64CF6C4A147E}"/>
              </a:ext>
            </a:extLst>
          </p:cNvPr>
          <p:cNvSpPr>
            <a:spLocks noGrp="1"/>
          </p:cNvSpPr>
          <p:nvPr>
            <p:ph type="title"/>
          </p:nvPr>
        </p:nvSpPr>
        <p:spPr>
          <a:xfrm>
            <a:off x="838200" y="365125"/>
            <a:ext cx="10515600" cy="1325563"/>
          </a:xfrm>
          <a:noFill/>
        </p:spPr>
        <p:txBody>
          <a:bodyPr anchor="t">
            <a:normAutofit/>
          </a:bodyPr>
          <a:lstStyle/>
          <a:p>
            <a:r>
              <a:rPr lang="en-US"/>
              <a:t>Project Attributes</a:t>
            </a:r>
          </a:p>
        </p:txBody>
      </p:sp>
      <p:grpSp>
        <p:nvGrpSpPr>
          <p:cNvPr id="51" name="Group 50">
            <a:extLst>
              <a:ext uri="{FF2B5EF4-FFF2-40B4-BE49-F238E27FC236}">
                <a16:creationId xmlns:a16="http://schemas.microsoft.com/office/drawing/2014/main" id="{4BE48001-1B40-E3CD-690A-9654B6E56C68}"/>
              </a:ext>
            </a:extLst>
          </p:cNvPr>
          <p:cNvGrpSpPr/>
          <p:nvPr/>
        </p:nvGrpSpPr>
        <p:grpSpPr>
          <a:xfrm>
            <a:off x="9289038" y="463549"/>
            <a:ext cx="1939006" cy="3342848"/>
            <a:chOff x="558564" y="1385470"/>
            <a:chExt cx="1924093" cy="3902656"/>
          </a:xfrm>
        </p:grpSpPr>
        <p:sp>
          <p:nvSpPr>
            <p:cNvPr id="52" name="Arrow: Up-Down 51">
              <a:extLst>
                <a:ext uri="{FF2B5EF4-FFF2-40B4-BE49-F238E27FC236}">
                  <a16:creationId xmlns:a16="http://schemas.microsoft.com/office/drawing/2014/main" id="{5D990F4F-EDE4-0B29-D542-F9370E64047F}"/>
                </a:ext>
              </a:extLst>
            </p:cNvPr>
            <p:cNvSpPr/>
            <p:nvPr/>
          </p:nvSpPr>
          <p:spPr>
            <a:xfrm>
              <a:off x="960582" y="2073268"/>
              <a:ext cx="1023806" cy="2622885"/>
            </a:xfrm>
            <a:prstGeom prst="upDownArrow">
              <a:avLst/>
            </a:prstGeom>
            <a:gradFill>
              <a:gsLst>
                <a:gs pos="0">
                  <a:srgbClr val="00FF00"/>
                </a:gs>
                <a:gs pos="48000">
                  <a:schemeClr val="bg1"/>
                </a:gs>
                <a:gs pos="84000">
                  <a:srgbClr val="FF0000"/>
                </a:gs>
                <a:gs pos="100000">
                  <a:srgbClr val="FF00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3" name="TextBox 52">
              <a:extLst>
                <a:ext uri="{FF2B5EF4-FFF2-40B4-BE49-F238E27FC236}">
                  <a16:creationId xmlns:a16="http://schemas.microsoft.com/office/drawing/2014/main" id="{B90A1674-EA60-AB0B-87CC-C5B9E60B92CD}"/>
                </a:ext>
              </a:extLst>
            </p:cNvPr>
            <p:cNvSpPr txBox="1"/>
            <p:nvPr/>
          </p:nvSpPr>
          <p:spPr>
            <a:xfrm>
              <a:off x="976277" y="4737620"/>
              <a:ext cx="999157" cy="550506"/>
            </a:xfrm>
            <a:prstGeom prst="rect">
              <a:avLst/>
            </a:prstGeom>
            <a:noFill/>
          </p:spPr>
          <p:txBody>
            <a:bodyPr wrap="none" rtlCol="0">
              <a:spAutoFit/>
            </a:bodyPr>
            <a:lstStyle/>
            <a:p>
              <a:pPr algn="ctr"/>
              <a:r>
                <a:rPr lang="en-US" sz="3600" b="1"/>
                <a:t>Cost</a:t>
              </a:r>
            </a:p>
          </p:txBody>
        </p:sp>
        <p:sp>
          <p:nvSpPr>
            <p:cNvPr id="54" name="TextBox 53">
              <a:extLst>
                <a:ext uri="{FF2B5EF4-FFF2-40B4-BE49-F238E27FC236}">
                  <a16:creationId xmlns:a16="http://schemas.microsoft.com/office/drawing/2014/main" id="{E471FD33-71B5-514C-B069-82CA77FEC1B6}"/>
                </a:ext>
              </a:extLst>
            </p:cNvPr>
            <p:cNvSpPr txBox="1"/>
            <p:nvPr/>
          </p:nvSpPr>
          <p:spPr>
            <a:xfrm>
              <a:off x="558564" y="1385470"/>
              <a:ext cx="1924093" cy="550506"/>
            </a:xfrm>
            <a:prstGeom prst="rect">
              <a:avLst/>
            </a:prstGeom>
            <a:noFill/>
          </p:spPr>
          <p:txBody>
            <a:bodyPr wrap="none" rtlCol="0">
              <a:spAutoFit/>
            </a:bodyPr>
            <a:lstStyle/>
            <a:p>
              <a:pPr algn="ctr"/>
              <a:r>
                <a:rPr lang="en-US" sz="3600" b="1"/>
                <a:t>Efficiency</a:t>
              </a:r>
            </a:p>
          </p:txBody>
        </p:sp>
      </p:grpSp>
      <p:pic>
        <p:nvPicPr>
          <p:cNvPr id="58" name="Picture 57">
            <a:extLst>
              <a:ext uri="{FF2B5EF4-FFF2-40B4-BE49-F238E27FC236}">
                <a16:creationId xmlns:a16="http://schemas.microsoft.com/office/drawing/2014/main" id="{968A17FE-912A-356B-195A-1C457C27E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469" y="4200524"/>
            <a:ext cx="2159146" cy="2386013"/>
          </a:xfrm>
          <a:prstGeom prst="rect">
            <a:avLst/>
          </a:prstGeom>
        </p:spPr>
      </p:pic>
      <p:pic>
        <p:nvPicPr>
          <p:cNvPr id="1026" name="Picture 2" descr="a basketball player with the number 23 on his jersey stands on the court">
            <a:extLst>
              <a:ext uri="{FF2B5EF4-FFF2-40B4-BE49-F238E27FC236}">
                <a16:creationId xmlns:a16="http://schemas.microsoft.com/office/drawing/2014/main" id="{CF810FA0-C837-2D53-472A-C6F8CA9A2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872" y="1098250"/>
            <a:ext cx="4158821" cy="5158229"/>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29B96D1C-F8F8-376C-86DA-4CCD15038CEB}"/>
              </a:ext>
            </a:extLst>
          </p:cNvPr>
          <p:cNvGrpSpPr/>
          <p:nvPr/>
        </p:nvGrpSpPr>
        <p:grpSpPr>
          <a:xfrm>
            <a:off x="1145168" y="1356317"/>
            <a:ext cx="2007238" cy="4900163"/>
            <a:chOff x="8935453" y="1027906"/>
            <a:chExt cx="2186466" cy="5337699"/>
          </a:xfrm>
        </p:grpSpPr>
        <p:grpSp>
          <p:nvGrpSpPr>
            <p:cNvPr id="60" name="Group 59">
              <a:extLst>
                <a:ext uri="{FF2B5EF4-FFF2-40B4-BE49-F238E27FC236}">
                  <a16:creationId xmlns:a16="http://schemas.microsoft.com/office/drawing/2014/main" id="{A1E104AC-96FA-1474-4D47-00D2685B3B84}"/>
                </a:ext>
              </a:extLst>
            </p:cNvPr>
            <p:cNvGrpSpPr/>
            <p:nvPr/>
          </p:nvGrpSpPr>
          <p:grpSpPr>
            <a:xfrm>
              <a:off x="8935453" y="1027906"/>
              <a:ext cx="1687896" cy="2422358"/>
              <a:chOff x="6481010" y="1243263"/>
              <a:chExt cx="2967790" cy="4259179"/>
            </a:xfrm>
          </p:grpSpPr>
          <p:sp>
            <p:nvSpPr>
              <p:cNvPr id="1029" name="Rectangle 1028">
                <a:extLst>
                  <a:ext uri="{FF2B5EF4-FFF2-40B4-BE49-F238E27FC236}">
                    <a16:creationId xmlns:a16="http://schemas.microsoft.com/office/drawing/2014/main" id="{3157C494-C116-01FD-FF3E-7EB0147089AA}"/>
                  </a:ext>
                </a:extLst>
              </p:cNvPr>
              <p:cNvSpPr/>
              <p:nvPr/>
            </p:nvSpPr>
            <p:spPr>
              <a:xfrm>
                <a:off x="6481010" y="1243263"/>
                <a:ext cx="2967790" cy="4259179"/>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F624E134-D204-2B8D-4865-3427AB136F11}"/>
                  </a:ext>
                </a:extLst>
              </p:cNvPr>
              <p:cNvSpPr/>
              <p:nvPr/>
            </p:nvSpPr>
            <p:spPr>
              <a:xfrm>
                <a:off x="7234989" y="3794793"/>
                <a:ext cx="1447800" cy="1447800"/>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966AC9F3-28C3-E9E4-C6B9-9BC56C95B5A6}"/>
                  </a:ext>
                </a:extLst>
              </p:cNvPr>
              <p:cNvSpPr/>
              <p:nvPr/>
            </p:nvSpPr>
            <p:spPr>
              <a:xfrm>
                <a:off x="7445540" y="2555247"/>
                <a:ext cx="1026695" cy="1026695"/>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200E01F7-D640-D0A5-9814-3DEE4765A59A}"/>
                  </a:ext>
                </a:extLst>
              </p:cNvPr>
              <p:cNvSpPr/>
              <p:nvPr/>
            </p:nvSpPr>
            <p:spPr>
              <a:xfrm>
                <a:off x="7566859" y="1558339"/>
                <a:ext cx="784058" cy="784058"/>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Shape 60">
              <a:extLst>
                <a:ext uri="{FF2B5EF4-FFF2-40B4-BE49-F238E27FC236}">
                  <a16:creationId xmlns:a16="http://schemas.microsoft.com/office/drawing/2014/main" id="{AC428D35-1B1C-8FC8-E4D0-524AFE2A852B}"/>
                </a:ext>
              </a:extLst>
            </p:cNvPr>
            <p:cNvSpPr/>
            <p:nvPr/>
          </p:nvSpPr>
          <p:spPr>
            <a:xfrm>
              <a:off x="9779400" y="3146372"/>
              <a:ext cx="850719" cy="3102027"/>
            </a:xfrm>
            <a:custGeom>
              <a:avLst/>
              <a:gdLst>
                <a:gd name="csX0" fmla="*/ 0 w 860478"/>
                <a:gd name="csY0" fmla="*/ 4074695 h 4074695"/>
                <a:gd name="csX1" fmla="*/ 842211 w 860478"/>
                <a:gd name="csY1" fmla="*/ 1876927 h 4074695"/>
                <a:gd name="csX2" fmla="*/ 497305 w 860478"/>
                <a:gd name="csY2" fmla="*/ 0 h 4074695"/>
              </a:gdLst>
              <a:ahLst/>
              <a:cxnLst>
                <a:cxn ang="0">
                  <a:pos x="csX0" y="csY0"/>
                </a:cxn>
                <a:cxn ang="0">
                  <a:pos x="csX1" y="csY1"/>
                </a:cxn>
                <a:cxn ang="0">
                  <a:pos x="csX2" y="csY2"/>
                </a:cxn>
              </a:cxnLst>
              <a:rect l="l" t="t" r="r" b="b"/>
              <a:pathLst>
                <a:path w="860478" h="4074695">
                  <a:moveTo>
                    <a:pt x="0" y="4074695"/>
                  </a:moveTo>
                  <a:cubicBezTo>
                    <a:pt x="379663" y="3315369"/>
                    <a:pt x="759327" y="2556043"/>
                    <a:pt x="842211" y="1876927"/>
                  </a:cubicBezTo>
                  <a:cubicBezTo>
                    <a:pt x="925095" y="1197811"/>
                    <a:pt x="711200" y="598905"/>
                    <a:pt x="497305"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ultiplication Sign 61">
              <a:extLst>
                <a:ext uri="{FF2B5EF4-FFF2-40B4-BE49-F238E27FC236}">
                  <a16:creationId xmlns:a16="http://schemas.microsoft.com/office/drawing/2014/main" id="{ACA69477-1140-0CDD-01EF-4DBB0DBB7523}"/>
                </a:ext>
              </a:extLst>
            </p:cNvPr>
            <p:cNvSpPr/>
            <p:nvPr/>
          </p:nvSpPr>
          <p:spPr>
            <a:xfrm rot="20346922">
              <a:off x="10156557" y="3037248"/>
              <a:ext cx="265230" cy="265230"/>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4BD4847F-F820-76C2-4708-AC8EC797A328}"/>
                </a:ext>
              </a:extLst>
            </p:cNvPr>
            <p:cNvSpPr/>
            <p:nvPr/>
          </p:nvSpPr>
          <p:spPr>
            <a:xfrm>
              <a:off x="9312437" y="1459832"/>
              <a:ext cx="457205" cy="4780547"/>
            </a:xfrm>
            <a:custGeom>
              <a:avLst/>
              <a:gdLst>
                <a:gd name="csX0" fmla="*/ 457205 w 457205"/>
                <a:gd name="csY0" fmla="*/ 4780547 h 4780547"/>
                <a:gd name="csX1" fmla="*/ 5 w 457205"/>
                <a:gd name="csY1" fmla="*/ 2342147 h 4780547"/>
                <a:gd name="csX2" fmla="*/ 449184 w 457205"/>
                <a:gd name="csY2" fmla="*/ 0 h 4780547"/>
              </a:gdLst>
              <a:ahLst/>
              <a:cxnLst>
                <a:cxn ang="0">
                  <a:pos x="csX0" y="csY0"/>
                </a:cxn>
                <a:cxn ang="0">
                  <a:pos x="csX1" y="csY1"/>
                </a:cxn>
                <a:cxn ang="0">
                  <a:pos x="csX2" y="csY2"/>
                </a:cxn>
              </a:cxnLst>
              <a:rect l="l" t="t" r="r" b="b"/>
              <a:pathLst>
                <a:path w="457205" h="4780547">
                  <a:moveTo>
                    <a:pt x="457205" y="4780547"/>
                  </a:moveTo>
                  <a:cubicBezTo>
                    <a:pt x="229273" y="3959726"/>
                    <a:pt x="1342" y="3138905"/>
                    <a:pt x="5" y="2342147"/>
                  </a:cubicBezTo>
                  <a:cubicBezTo>
                    <a:pt x="-1332" y="1545389"/>
                    <a:pt x="223926" y="772694"/>
                    <a:pt x="449184"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Multiplication Sign 1023">
              <a:extLst>
                <a:ext uri="{FF2B5EF4-FFF2-40B4-BE49-F238E27FC236}">
                  <a16:creationId xmlns:a16="http://schemas.microsoft.com/office/drawing/2014/main" id="{9FB58F5E-494C-6CF2-907F-79D49D4C9560}"/>
                </a:ext>
              </a:extLst>
            </p:cNvPr>
            <p:cNvSpPr/>
            <p:nvPr/>
          </p:nvSpPr>
          <p:spPr>
            <a:xfrm rot="522598">
              <a:off x="9638186" y="1279114"/>
              <a:ext cx="265230" cy="265230"/>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eform: Shape 1024">
              <a:extLst>
                <a:ext uri="{FF2B5EF4-FFF2-40B4-BE49-F238E27FC236}">
                  <a16:creationId xmlns:a16="http://schemas.microsoft.com/office/drawing/2014/main" id="{DE2E48E9-A839-E963-F153-AB64AB183625}"/>
                </a:ext>
              </a:extLst>
            </p:cNvPr>
            <p:cNvSpPr/>
            <p:nvPr/>
          </p:nvSpPr>
          <p:spPr>
            <a:xfrm>
              <a:off x="9748867" y="1607820"/>
              <a:ext cx="1231553" cy="4632960"/>
            </a:xfrm>
            <a:custGeom>
              <a:avLst/>
              <a:gdLst>
                <a:gd name="csX0" fmla="*/ 27593 w 1231553"/>
                <a:gd name="csY0" fmla="*/ 4632960 h 4632960"/>
                <a:gd name="csX1" fmla="*/ 157133 w 1231553"/>
                <a:gd name="csY1" fmla="*/ 1508760 h 4632960"/>
                <a:gd name="csX2" fmla="*/ 1231553 w 1231553"/>
                <a:gd name="csY2" fmla="*/ 0 h 4632960"/>
              </a:gdLst>
              <a:ahLst/>
              <a:cxnLst>
                <a:cxn ang="0">
                  <a:pos x="csX0" y="csY0"/>
                </a:cxn>
                <a:cxn ang="0">
                  <a:pos x="csX1" y="csY1"/>
                </a:cxn>
                <a:cxn ang="0">
                  <a:pos x="csX2" y="csY2"/>
                </a:cxn>
              </a:cxnLst>
              <a:rect l="l" t="t" r="r" b="b"/>
              <a:pathLst>
                <a:path w="1231553" h="4632960">
                  <a:moveTo>
                    <a:pt x="27593" y="4632960"/>
                  </a:moveTo>
                  <a:cubicBezTo>
                    <a:pt x="-7967" y="3456940"/>
                    <a:pt x="-43527" y="2280920"/>
                    <a:pt x="157133" y="1508760"/>
                  </a:cubicBezTo>
                  <a:cubicBezTo>
                    <a:pt x="357793" y="736600"/>
                    <a:pt x="794673" y="368300"/>
                    <a:pt x="1231553"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Multiplication Sign 1026">
              <a:extLst>
                <a:ext uri="{FF2B5EF4-FFF2-40B4-BE49-F238E27FC236}">
                  <a16:creationId xmlns:a16="http://schemas.microsoft.com/office/drawing/2014/main" id="{08DA20D3-69D4-237B-FA29-7F1704F6C1F1}"/>
                </a:ext>
              </a:extLst>
            </p:cNvPr>
            <p:cNvSpPr/>
            <p:nvPr/>
          </p:nvSpPr>
          <p:spPr>
            <a:xfrm rot="2142976">
              <a:off x="10856689" y="1439190"/>
              <a:ext cx="265230" cy="265230"/>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4AD9AB86-F133-6FF2-6C65-2D8EBAA660BB}"/>
                </a:ext>
              </a:extLst>
            </p:cNvPr>
            <p:cNvSpPr/>
            <p:nvPr/>
          </p:nvSpPr>
          <p:spPr>
            <a:xfrm>
              <a:off x="9716354" y="6228498"/>
              <a:ext cx="137107" cy="137107"/>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454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d white machine&#10;&#10;AI-generated content may be incorrect.">
            <a:extLst>
              <a:ext uri="{FF2B5EF4-FFF2-40B4-BE49-F238E27FC236}">
                <a16:creationId xmlns:a16="http://schemas.microsoft.com/office/drawing/2014/main" id="{3A770697-E0E8-DB88-24D8-7F2DDC719CBA}"/>
              </a:ext>
            </a:extLst>
          </p:cNvPr>
          <p:cNvPicPr>
            <a:picLocks noChangeAspect="1"/>
          </p:cNvPicPr>
          <p:nvPr/>
        </p:nvPicPr>
        <p:blipFill>
          <a:blip r:embed="rId3"/>
          <a:srcRect l="6979" t="22350" r="7026" b="14283"/>
          <a:stretch>
            <a:fillRect/>
          </a:stretch>
        </p:blipFill>
        <p:spPr>
          <a:xfrm>
            <a:off x="8186338" y="510914"/>
            <a:ext cx="3375735" cy="2420853"/>
          </a:xfrm>
          <a:prstGeom prst="rect">
            <a:avLst/>
          </a:prstGeom>
        </p:spPr>
      </p:pic>
      <p:sp>
        <p:nvSpPr>
          <p:cNvPr id="2" name="Title 1">
            <a:extLst>
              <a:ext uri="{FF2B5EF4-FFF2-40B4-BE49-F238E27FC236}">
                <a16:creationId xmlns:a16="http://schemas.microsoft.com/office/drawing/2014/main" id="{69BFB780-70E7-FBAB-DD83-7D3AA09A5867}"/>
              </a:ext>
            </a:extLst>
          </p:cNvPr>
          <p:cNvSpPr>
            <a:spLocks noGrp="1"/>
          </p:cNvSpPr>
          <p:nvPr>
            <p:ph type="title"/>
          </p:nvPr>
        </p:nvSpPr>
        <p:spPr>
          <a:xfrm>
            <a:off x="838200" y="1314283"/>
            <a:ext cx="3069390" cy="4132931"/>
          </a:xfrm>
        </p:spPr>
        <p:txBody>
          <a:bodyPr/>
          <a:lstStyle/>
          <a:p>
            <a:r>
              <a:rPr lang="en-US"/>
              <a:t>Concepts Considered</a:t>
            </a:r>
          </a:p>
        </p:txBody>
      </p:sp>
      <p:sp>
        <p:nvSpPr>
          <p:cNvPr id="3" name="Content Placeholder 2">
            <a:extLst>
              <a:ext uri="{FF2B5EF4-FFF2-40B4-BE49-F238E27FC236}">
                <a16:creationId xmlns:a16="http://schemas.microsoft.com/office/drawing/2014/main" id="{D0256788-EFAD-398E-5CE0-567CE665E6BA}"/>
              </a:ext>
            </a:extLst>
          </p:cNvPr>
          <p:cNvSpPr>
            <a:spLocks noGrp="1"/>
          </p:cNvSpPr>
          <p:nvPr>
            <p:ph idx="1"/>
          </p:nvPr>
        </p:nvSpPr>
        <p:spPr>
          <a:xfrm>
            <a:off x="838200" y="7090352"/>
            <a:ext cx="10515600" cy="4351338"/>
          </a:xfrm>
        </p:spPr>
        <p:txBody>
          <a:bodyPr/>
          <a:lstStyle/>
          <a:p>
            <a:r>
              <a:rPr lang="en-US"/>
              <a:t>Catapult</a:t>
            </a:r>
          </a:p>
          <a:p>
            <a:r>
              <a:rPr lang="en-US"/>
              <a:t>Flywheel</a:t>
            </a:r>
          </a:p>
          <a:p>
            <a:r>
              <a:rPr lang="en-US"/>
              <a:t>Slingshot</a:t>
            </a:r>
          </a:p>
          <a:p>
            <a:r>
              <a:rPr lang="en-US"/>
              <a:t>Bow and arrow &amp; Crossbow</a:t>
            </a:r>
          </a:p>
        </p:txBody>
      </p:sp>
      <p:pic>
        <p:nvPicPr>
          <p:cNvPr id="4" name="Picture 3" descr="A cartoon of a catapult&#10;&#10;AI-generated content may be incorrect.">
            <a:extLst>
              <a:ext uri="{FF2B5EF4-FFF2-40B4-BE49-F238E27FC236}">
                <a16:creationId xmlns:a16="http://schemas.microsoft.com/office/drawing/2014/main" id="{24F5B228-A642-055A-FD47-372CA58582DC}"/>
              </a:ext>
            </a:extLst>
          </p:cNvPr>
          <p:cNvPicPr>
            <a:picLocks noChangeAspect="1"/>
          </p:cNvPicPr>
          <p:nvPr/>
        </p:nvPicPr>
        <p:blipFill>
          <a:blip r:embed="rId4"/>
          <a:srcRect l="2469" t="6112" r="1758" b="9767"/>
          <a:stretch>
            <a:fillRect/>
          </a:stretch>
        </p:blipFill>
        <p:spPr>
          <a:xfrm>
            <a:off x="5303625" y="627623"/>
            <a:ext cx="2428481" cy="2162164"/>
          </a:xfrm>
          <a:prstGeom prst="rect">
            <a:avLst/>
          </a:prstGeom>
        </p:spPr>
      </p:pic>
      <p:pic>
        <p:nvPicPr>
          <p:cNvPr id="5" name="Picture 4" descr="A close-up of a slingshot&#10;&#10;AI-generated content may be incorrect.">
            <a:extLst>
              <a:ext uri="{FF2B5EF4-FFF2-40B4-BE49-F238E27FC236}">
                <a16:creationId xmlns:a16="http://schemas.microsoft.com/office/drawing/2014/main" id="{7F011E07-E923-8B1F-3CC0-569BACB29BD4}"/>
              </a:ext>
            </a:extLst>
          </p:cNvPr>
          <p:cNvPicPr>
            <a:picLocks noChangeAspect="1"/>
          </p:cNvPicPr>
          <p:nvPr/>
        </p:nvPicPr>
        <p:blipFill>
          <a:blip r:embed="rId5"/>
          <a:srcRect t="116" r="4115" b="510"/>
          <a:stretch>
            <a:fillRect/>
          </a:stretch>
        </p:blipFill>
        <p:spPr>
          <a:xfrm>
            <a:off x="8705357" y="3932875"/>
            <a:ext cx="2768947" cy="2366215"/>
          </a:xfrm>
          <a:prstGeom prst="rect">
            <a:avLst/>
          </a:prstGeom>
        </p:spPr>
      </p:pic>
      <p:pic>
        <p:nvPicPr>
          <p:cNvPr id="7" name="Picture 6" descr="A crossbow with scopes and arrows&#10;&#10;AI-generated content may be incorrect.">
            <a:extLst>
              <a:ext uri="{FF2B5EF4-FFF2-40B4-BE49-F238E27FC236}">
                <a16:creationId xmlns:a16="http://schemas.microsoft.com/office/drawing/2014/main" id="{9223EE79-EC82-0777-C5BD-AFDEBFEF27AB}"/>
              </a:ext>
            </a:extLst>
          </p:cNvPr>
          <p:cNvPicPr>
            <a:picLocks noChangeAspect="1"/>
          </p:cNvPicPr>
          <p:nvPr/>
        </p:nvPicPr>
        <p:blipFill>
          <a:blip r:embed="rId6"/>
          <a:stretch>
            <a:fillRect/>
          </a:stretch>
        </p:blipFill>
        <p:spPr>
          <a:xfrm>
            <a:off x="3896627" y="3373471"/>
            <a:ext cx="5218547" cy="2922278"/>
          </a:xfrm>
          <a:prstGeom prst="rect">
            <a:avLst/>
          </a:prstGeom>
        </p:spPr>
      </p:pic>
    </p:spTree>
    <p:extLst>
      <p:ext uri="{BB962C8B-B14F-4D97-AF65-F5344CB8AC3E}">
        <p14:creationId xmlns:p14="http://schemas.microsoft.com/office/powerpoint/2010/main" val="188498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6B6F-2581-BBCF-AD56-260C27EDF8BB}"/>
              </a:ext>
            </a:extLst>
          </p:cNvPr>
          <p:cNvSpPr>
            <a:spLocks noGrp="1"/>
          </p:cNvSpPr>
          <p:nvPr>
            <p:ph type="title"/>
          </p:nvPr>
        </p:nvSpPr>
        <p:spPr/>
        <p:txBody>
          <a:bodyPr/>
          <a:lstStyle/>
          <a:p>
            <a:r>
              <a:rPr lang="en-US"/>
              <a:t>Chosen Concept </a:t>
            </a:r>
          </a:p>
        </p:txBody>
      </p:sp>
      <p:pic>
        <p:nvPicPr>
          <p:cNvPr id="4" name="Content Placeholder 3" descr="A black object on a wood surface&#10;&#10;AI-generated content may be incorrect.">
            <a:extLst>
              <a:ext uri="{FF2B5EF4-FFF2-40B4-BE49-F238E27FC236}">
                <a16:creationId xmlns:a16="http://schemas.microsoft.com/office/drawing/2014/main" id="{1DC119B1-7127-20C8-DBD1-6BD7D903B93F}"/>
              </a:ext>
            </a:extLst>
          </p:cNvPr>
          <p:cNvPicPr>
            <a:picLocks noGrp="1" noChangeAspect="1"/>
          </p:cNvPicPr>
          <p:nvPr>
            <p:ph idx="1"/>
          </p:nvPr>
        </p:nvPicPr>
        <p:blipFill>
          <a:blip r:embed="rId3"/>
          <a:stretch>
            <a:fillRect/>
          </a:stretch>
        </p:blipFill>
        <p:spPr>
          <a:xfrm>
            <a:off x="760578" y="2429655"/>
            <a:ext cx="5335422" cy="3935963"/>
          </a:xfrm>
          <a:prstGeom prst="rect">
            <a:avLst/>
          </a:prstGeom>
        </p:spPr>
      </p:pic>
      <p:sp>
        <p:nvSpPr>
          <p:cNvPr id="11" name="Arrow: Right 10">
            <a:extLst>
              <a:ext uri="{FF2B5EF4-FFF2-40B4-BE49-F238E27FC236}">
                <a16:creationId xmlns:a16="http://schemas.microsoft.com/office/drawing/2014/main" id="{CB44D3D2-8033-66B2-97A9-AA48FF209D36}"/>
              </a:ext>
            </a:extLst>
          </p:cNvPr>
          <p:cNvSpPr/>
          <p:nvPr/>
        </p:nvSpPr>
        <p:spPr>
          <a:xfrm>
            <a:off x="4294633" y="3613148"/>
            <a:ext cx="2650681" cy="8697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8575081-6153-D855-C4F3-4BB95D7FB083}"/>
              </a:ext>
            </a:extLst>
          </p:cNvPr>
          <p:cNvCxnSpPr/>
          <p:nvPr/>
        </p:nvCxnSpPr>
        <p:spPr>
          <a:xfrm flipV="1">
            <a:off x="1036599" y="4289521"/>
            <a:ext cx="2616891" cy="115480"/>
          </a:xfrm>
          <a:prstGeom prst="straightConnector1">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2C3D5C25-B7C5-2A24-4901-8A363AC8FE01}"/>
              </a:ext>
            </a:extLst>
          </p:cNvPr>
          <p:cNvCxnSpPr/>
          <p:nvPr/>
        </p:nvCxnSpPr>
        <p:spPr>
          <a:xfrm>
            <a:off x="1455000" y="3199244"/>
            <a:ext cx="2059833" cy="90094"/>
          </a:xfrm>
          <a:prstGeom prst="straightConnector1">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19" name="Oval 18">
            <a:extLst>
              <a:ext uri="{FF2B5EF4-FFF2-40B4-BE49-F238E27FC236}">
                <a16:creationId xmlns:a16="http://schemas.microsoft.com/office/drawing/2014/main" id="{DD560A4F-0126-2544-FC98-D6BFFA48500F}"/>
              </a:ext>
            </a:extLst>
          </p:cNvPr>
          <p:cNvSpPr/>
          <p:nvPr/>
        </p:nvSpPr>
        <p:spPr>
          <a:xfrm>
            <a:off x="3518214" y="3436060"/>
            <a:ext cx="543610" cy="552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140BB8-09B9-98CA-40C2-B5B5E95C1681}"/>
              </a:ext>
            </a:extLst>
          </p:cNvPr>
          <p:cNvSpPr/>
          <p:nvPr/>
        </p:nvSpPr>
        <p:spPr>
          <a:xfrm>
            <a:off x="7538153" y="3047284"/>
            <a:ext cx="140804" cy="16151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97008D-416C-3DF0-9195-2C16349F60E3}"/>
              </a:ext>
            </a:extLst>
          </p:cNvPr>
          <p:cNvSpPr/>
          <p:nvPr/>
        </p:nvSpPr>
        <p:spPr>
          <a:xfrm>
            <a:off x="7681493" y="3798466"/>
            <a:ext cx="654326" cy="177146"/>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lock Arc 21">
            <a:extLst>
              <a:ext uri="{FF2B5EF4-FFF2-40B4-BE49-F238E27FC236}">
                <a16:creationId xmlns:a16="http://schemas.microsoft.com/office/drawing/2014/main" id="{1BB65BEA-D1B1-991D-37D6-B99661BEB471}"/>
              </a:ext>
            </a:extLst>
          </p:cNvPr>
          <p:cNvSpPr/>
          <p:nvPr/>
        </p:nvSpPr>
        <p:spPr>
          <a:xfrm>
            <a:off x="8172026" y="3429975"/>
            <a:ext cx="646043" cy="737152"/>
          </a:xfrm>
          <a:prstGeom prst="blockArc">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B27DD2C4-64D6-3D31-8829-2057A7793843}"/>
              </a:ext>
            </a:extLst>
          </p:cNvPr>
          <p:cNvSpPr/>
          <p:nvPr/>
        </p:nvSpPr>
        <p:spPr>
          <a:xfrm>
            <a:off x="8657826" y="3794071"/>
            <a:ext cx="157877" cy="365956"/>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F58EDB7-3875-6633-606B-A9F04B29DD1F}"/>
              </a:ext>
            </a:extLst>
          </p:cNvPr>
          <p:cNvSpPr/>
          <p:nvPr/>
        </p:nvSpPr>
        <p:spPr>
          <a:xfrm rot="1080000">
            <a:off x="7783126" y="4244639"/>
            <a:ext cx="1104000" cy="137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BC9FF96-6CB7-7C0D-3009-F8267BEFB252}"/>
              </a:ext>
            </a:extLst>
          </p:cNvPr>
          <p:cNvSpPr/>
          <p:nvPr/>
        </p:nvSpPr>
        <p:spPr>
          <a:xfrm>
            <a:off x="8286092" y="4265919"/>
            <a:ext cx="93696" cy="9118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E49F149-C08F-AD40-BED2-6C75CFC21268}"/>
              </a:ext>
            </a:extLst>
          </p:cNvPr>
          <p:cNvCxnSpPr/>
          <p:nvPr/>
        </p:nvCxnSpPr>
        <p:spPr>
          <a:xfrm>
            <a:off x="8698366" y="4467681"/>
            <a:ext cx="4037" cy="17957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7" name="Rectangle: Top Corners Snipped 26">
            <a:extLst>
              <a:ext uri="{FF2B5EF4-FFF2-40B4-BE49-F238E27FC236}">
                <a16:creationId xmlns:a16="http://schemas.microsoft.com/office/drawing/2014/main" id="{A1822928-0847-B378-2E2C-8B7EF5D592ED}"/>
              </a:ext>
            </a:extLst>
          </p:cNvPr>
          <p:cNvSpPr/>
          <p:nvPr/>
        </p:nvSpPr>
        <p:spPr>
          <a:xfrm>
            <a:off x="8488299" y="4655411"/>
            <a:ext cx="429414" cy="404154"/>
          </a:xfrm>
          <a:prstGeom prst="snip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TextBox 27">
            <a:extLst>
              <a:ext uri="{FF2B5EF4-FFF2-40B4-BE49-F238E27FC236}">
                <a16:creationId xmlns:a16="http://schemas.microsoft.com/office/drawing/2014/main" id="{CB2A0AFF-BB0E-E703-286D-2D00B0D34270}"/>
              </a:ext>
            </a:extLst>
          </p:cNvPr>
          <p:cNvSpPr txBox="1"/>
          <p:nvPr/>
        </p:nvSpPr>
        <p:spPr>
          <a:xfrm>
            <a:off x="8499477" y="4671163"/>
            <a:ext cx="9209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Kg</a:t>
            </a:r>
          </a:p>
        </p:txBody>
      </p:sp>
      <p:cxnSp>
        <p:nvCxnSpPr>
          <p:cNvPr id="29" name="Straight Arrow Connector 28">
            <a:extLst>
              <a:ext uri="{FF2B5EF4-FFF2-40B4-BE49-F238E27FC236}">
                <a16:creationId xmlns:a16="http://schemas.microsoft.com/office/drawing/2014/main" id="{102208D4-4060-5A0F-961F-06F537AE7690}"/>
              </a:ext>
            </a:extLst>
          </p:cNvPr>
          <p:cNvCxnSpPr/>
          <p:nvPr/>
        </p:nvCxnSpPr>
        <p:spPr>
          <a:xfrm>
            <a:off x="7919837" y="4258863"/>
            <a:ext cx="22494" cy="1495881"/>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6534299B-1A2F-3762-3422-19DD3F33690C}"/>
              </a:ext>
            </a:extLst>
          </p:cNvPr>
          <p:cNvSpPr txBox="1"/>
          <p:nvPr/>
        </p:nvSpPr>
        <p:spPr>
          <a:xfrm>
            <a:off x="8734895" y="3120898"/>
            <a:ext cx="2335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Hook</a:t>
            </a:r>
          </a:p>
        </p:txBody>
      </p:sp>
      <p:sp>
        <p:nvSpPr>
          <p:cNvPr id="31" name="TextBox 30">
            <a:extLst>
              <a:ext uri="{FF2B5EF4-FFF2-40B4-BE49-F238E27FC236}">
                <a16:creationId xmlns:a16="http://schemas.microsoft.com/office/drawing/2014/main" id="{9729D5B8-08CC-68C4-F8AB-AB2086002D3C}"/>
              </a:ext>
            </a:extLst>
          </p:cNvPr>
          <p:cNvSpPr txBox="1"/>
          <p:nvPr/>
        </p:nvSpPr>
        <p:spPr>
          <a:xfrm>
            <a:off x="8961011" y="4859066"/>
            <a:ext cx="2325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Weighted seesaw</a:t>
            </a:r>
          </a:p>
        </p:txBody>
      </p:sp>
      <p:sp>
        <p:nvSpPr>
          <p:cNvPr id="33" name="TextBox 32">
            <a:extLst>
              <a:ext uri="{FF2B5EF4-FFF2-40B4-BE49-F238E27FC236}">
                <a16:creationId xmlns:a16="http://schemas.microsoft.com/office/drawing/2014/main" id="{67D0107A-B0AE-5B85-7986-930EE851DE05}"/>
              </a:ext>
            </a:extLst>
          </p:cNvPr>
          <p:cNvSpPr txBox="1"/>
          <p:nvPr/>
        </p:nvSpPr>
        <p:spPr>
          <a:xfrm>
            <a:off x="6124692" y="1591829"/>
            <a:ext cx="60959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a:t>Hand crank for drawing back piston</a:t>
            </a:r>
          </a:p>
          <a:p>
            <a:pPr marL="285750" indent="-285750">
              <a:buFont typeface="Arial" panose="020B0604020202020204" pitchFamily="34" charset="0"/>
              <a:buChar char="•"/>
            </a:pPr>
            <a:r>
              <a:rPr lang="en-US" sz="2800"/>
              <a:t>Trigger mechanism to release energy</a:t>
            </a:r>
            <a:endParaRPr lang="en-US" sz="2000"/>
          </a:p>
        </p:txBody>
      </p:sp>
      <p:sp>
        <p:nvSpPr>
          <p:cNvPr id="35" name="TextBox 34">
            <a:extLst>
              <a:ext uri="{FF2B5EF4-FFF2-40B4-BE49-F238E27FC236}">
                <a16:creationId xmlns:a16="http://schemas.microsoft.com/office/drawing/2014/main" id="{144152BB-9AE0-0570-7A86-874DA2612A81}"/>
              </a:ext>
            </a:extLst>
          </p:cNvPr>
          <p:cNvSpPr txBox="1"/>
          <p:nvPr/>
        </p:nvSpPr>
        <p:spPr>
          <a:xfrm>
            <a:off x="7400337" y="5845311"/>
            <a:ext cx="1772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Trigger</a:t>
            </a:r>
          </a:p>
        </p:txBody>
      </p:sp>
      <p:sp>
        <p:nvSpPr>
          <p:cNvPr id="38" name="Arrow: Down 37">
            <a:extLst>
              <a:ext uri="{FF2B5EF4-FFF2-40B4-BE49-F238E27FC236}">
                <a16:creationId xmlns:a16="http://schemas.microsoft.com/office/drawing/2014/main" id="{D74EED84-55C8-566C-8A21-FE17B003CEBB}"/>
              </a:ext>
            </a:extLst>
          </p:cNvPr>
          <p:cNvSpPr/>
          <p:nvPr/>
        </p:nvSpPr>
        <p:spPr>
          <a:xfrm>
            <a:off x="7604176" y="4999710"/>
            <a:ext cx="225777" cy="7111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2237B2-15B0-0A83-1785-147F038F8AA4}"/>
              </a:ext>
            </a:extLst>
          </p:cNvPr>
          <p:cNvSpPr txBox="1"/>
          <p:nvPr/>
        </p:nvSpPr>
        <p:spPr>
          <a:xfrm>
            <a:off x="380289" y="1593083"/>
            <a:ext cx="6096000" cy="523220"/>
          </a:xfrm>
          <a:prstGeom prst="rect">
            <a:avLst/>
          </a:prstGeom>
          <a:noFill/>
        </p:spPr>
        <p:txBody>
          <a:bodyPr wrap="square">
            <a:spAutoFit/>
          </a:bodyPr>
          <a:lstStyle/>
          <a:p>
            <a:pPr marL="285750" indent="-285750">
              <a:buFont typeface="Arial" panose="020B0604020202020204" pitchFamily="34" charset="0"/>
              <a:buChar char="•"/>
            </a:pPr>
            <a:r>
              <a:rPr lang="en-US" sz="2800"/>
              <a:t>Store energy with bungee cords</a:t>
            </a:r>
          </a:p>
        </p:txBody>
      </p:sp>
    </p:spTree>
    <p:extLst>
      <p:ext uri="{BB962C8B-B14F-4D97-AF65-F5344CB8AC3E}">
        <p14:creationId xmlns:p14="http://schemas.microsoft.com/office/powerpoint/2010/main" val="83848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23" grpId="0" animBg="1"/>
      <p:bldP spid="24" grpId="0" animBg="1"/>
      <p:bldP spid="25" grpId="0" animBg="1"/>
      <p:bldP spid="27"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1D4F-0EA1-4EA2-74AB-5D16B996A21B}"/>
              </a:ext>
            </a:extLst>
          </p:cNvPr>
          <p:cNvSpPr>
            <a:spLocks noGrp="1"/>
          </p:cNvSpPr>
          <p:nvPr>
            <p:ph type="title"/>
          </p:nvPr>
        </p:nvSpPr>
        <p:spPr/>
        <p:txBody>
          <a:bodyPr/>
          <a:lstStyle/>
          <a:p>
            <a:r>
              <a:rPr lang="en-US"/>
              <a:t>Chosen Concept</a:t>
            </a:r>
          </a:p>
        </p:txBody>
      </p:sp>
      <p:pic>
        <p:nvPicPr>
          <p:cNvPr id="11" name="Content Placeholder 10">
            <a:extLst>
              <a:ext uri="{FF2B5EF4-FFF2-40B4-BE49-F238E27FC236}">
                <a16:creationId xmlns:a16="http://schemas.microsoft.com/office/drawing/2014/main" id="{32791D89-284C-EF54-1ADE-522D1F550C10}"/>
              </a:ext>
            </a:extLst>
          </p:cNvPr>
          <p:cNvPicPr>
            <a:picLocks noGrp="1" noChangeAspect="1"/>
          </p:cNvPicPr>
          <p:nvPr>
            <p:ph sz="half" idx="1"/>
          </p:nvPr>
        </p:nvPicPr>
        <p:blipFill>
          <a:blip r:embed="rId3"/>
          <a:stretch>
            <a:fillRect/>
          </a:stretch>
        </p:blipFill>
        <p:spPr>
          <a:xfrm rot="2700000">
            <a:off x="8537083" y="3180920"/>
            <a:ext cx="2755641" cy="1314176"/>
          </a:xfrm>
          <a:prstGeom prst="rect">
            <a:avLst/>
          </a:prstGeom>
        </p:spPr>
      </p:pic>
      <p:sp>
        <p:nvSpPr>
          <p:cNvPr id="6" name="Rectangle 5">
            <a:extLst>
              <a:ext uri="{FF2B5EF4-FFF2-40B4-BE49-F238E27FC236}">
                <a16:creationId xmlns:a16="http://schemas.microsoft.com/office/drawing/2014/main" id="{3298D17A-4A10-9220-8620-E46E4D9FCA81}"/>
              </a:ext>
            </a:extLst>
          </p:cNvPr>
          <p:cNvSpPr/>
          <p:nvPr/>
        </p:nvSpPr>
        <p:spPr>
          <a:xfrm rot="2700000">
            <a:off x="8017866" y="4309506"/>
            <a:ext cx="2846024" cy="385590"/>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3C9DB5-7256-CF92-C69A-1EBC81333004}"/>
              </a:ext>
            </a:extLst>
          </p:cNvPr>
          <p:cNvSpPr/>
          <p:nvPr/>
        </p:nvSpPr>
        <p:spPr>
          <a:xfrm rot="18900000">
            <a:off x="6268376" y="4309506"/>
            <a:ext cx="2846024" cy="385590"/>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090B10D-E67E-E76C-1D47-9AE7C960674E}"/>
              </a:ext>
            </a:extLst>
          </p:cNvPr>
          <p:cNvSpPr/>
          <p:nvPr/>
        </p:nvSpPr>
        <p:spPr>
          <a:xfrm rot="16200000" flipV="1">
            <a:off x="6562232" y="5391017"/>
            <a:ext cx="246924" cy="249260"/>
          </a:xfrm>
          <a:prstGeom prst="rtTriangl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22F3B81-5FC7-4C94-CC44-1BAFB84B2707}"/>
              </a:ext>
            </a:extLst>
          </p:cNvPr>
          <p:cNvSpPr/>
          <p:nvPr/>
        </p:nvSpPr>
        <p:spPr>
          <a:xfrm rot="10800000" flipV="1">
            <a:off x="10333354" y="5391017"/>
            <a:ext cx="246924" cy="249260"/>
          </a:xfrm>
          <a:prstGeom prst="rtTriangl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88BC62-D913-FF4E-7DCA-9BBDC8623FF1}"/>
              </a:ext>
            </a:extLst>
          </p:cNvPr>
          <p:cNvSpPr/>
          <p:nvPr/>
        </p:nvSpPr>
        <p:spPr>
          <a:xfrm>
            <a:off x="8389463" y="3514241"/>
            <a:ext cx="338666" cy="330603"/>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B6CD8F-912B-9FDE-DA85-ACD2BEFDA96D}"/>
              </a:ext>
            </a:extLst>
          </p:cNvPr>
          <p:cNvSpPr/>
          <p:nvPr/>
        </p:nvSpPr>
        <p:spPr>
          <a:xfrm>
            <a:off x="4855938" y="5245448"/>
            <a:ext cx="5758889" cy="4223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13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LulzBot TAZ 6 Desktop 3D Printer Available Today | LulzBot">
            <a:extLst>
              <a:ext uri="{FF2B5EF4-FFF2-40B4-BE49-F238E27FC236}">
                <a16:creationId xmlns:a16="http://schemas.microsoft.com/office/drawing/2014/main" id="{CC854864-ABDB-FCC6-9A3A-D4245B94B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144" y="2080984"/>
            <a:ext cx="3522952" cy="26426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D8C230-BA77-C4BF-185E-8333E9C2C47B}"/>
              </a:ext>
            </a:extLst>
          </p:cNvPr>
          <p:cNvSpPr>
            <a:spLocks noGrp="1"/>
          </p:cNvSpPr>
          <p:nvPr>
            <p:ph type="title"/>
          </p:nvPr>
        </p:nvSpPr>
        <p:spPr/>
        <p:txBody>
          <a:bodyPr/>
          <a:lstStyle/>
          <a:p>
            <a:r>
              <a:rPr lang="en-US"/>
              <a:t>Selection Rationale</a:t>
            </a:r>
          </a:p>
        </p:txBody>
      </p:sp>
      <p:sp>
        <p:nvSpPr>
          <p:cNvPr id="6" name="Content Placeholder 5">
            <a:extLst>
              <a:ext uri="{FF2B5EF4-FFF2-40B4-BE49-F238E27FC236}">
                <a16:creationId xmlns:a16="http://schemas.microsoft.com/office/drawing/2014/main" id="{3401D344-7D7D-5F72-867B-BC66DE08C23F}"/>
              </a:ext>
            </a:extLst>
          </p:cNvPr>
          <p:cNvSpPr>
            <a:spLocks noGrp="1"/>
          </p:cNvSpPr>
          <p:nvPr>
            <p:ph sz="half" idx="1"/>
          </p:nvPr>
        </p:nvSpPr>
        <p:spPr>
          <a:xfrm>
            <a:off x="779447" y="1583093"/>
            <a:ext cx="4233617" cy="4351338"/>
          </a:xfrm>
        </p:spPr>
        <p:txBody>
          <a:bodyPr/>
          <a:lstStyle/>
          <a:p>
            <a:r>
              <a:rPr lang="en-US"/>
              <a:t>Repeatability</a:t>
            </a:r>
          </a:p>
        </p:txBody>
      </p:sp>
      <p:sp>
        <p:nvSpPr>
          <p:cNvPr id="7" name="Content Placeholder 6">
            <a:extLst>
              <a:ext uri="{FF2B5EF4-FFF2-40B4-BE49-F238E27FC236}">
                <a16:creationId xmlns:a16="http://schemas.microsoft.com/office/drawing/2014/main" id="{F523AB59-07C2-8B9B-2F66-41949B84424C}"/>
              </a:ext>
            </a:extLst>
          </p:cNvPr>
          <p:cNvSpPr>
            <a:spLocks noGrp="1"/>
          </p:cNvSpPr>
          <p:nvPr>
            <p:ph sz="half" idx="2"/>
          </p:nvPr>
        </p:nvSpPr>
        <p:spPr>
          <a:xfrm>
            <a:off x="5219734" y="1584812"/>
            <a:ext cx="5181600" cy="4351338"/>
          </a:xfrm>
        </p:spPr>
        <p:txBody>
          <a:bodyPr/>
          <a:lstStyle/>
          <a:p>
            <a:r>
              <a:rPr lang="en-US"/>
              <a:t>Manufacturability</a:t>
            </a:r>
          </a:p>
        </p:txBody>
      </p:sp>
      <p:pic>
        <p:nvPicPr>
          <p:cNvPr id="9" name="Picture 8">
            <a:extLst>
              <a:ext uri="{FF2B5EF4-FFF2-40B4-BE49-F238E27FC236}">
                <a16:creationId xmlns:a16="http://schemas.microsoft.com/office/drawing/2014/main" id="{D200C07E-AD6E-BAAC-6F9C-B65527BC456E}"/>
              </a:ext>
            </a:extLst>
          </p:cNvPr>
          <p:cNvPicPr>
            <a:picLocks noChangeAspect="1"/>
          </p:cNvPicPr>
          <p:nvPr/>
        </p:nvPicPr>
        <p:blipFill>
          <a:blip r:embed="rId4">
            <a:extLst>
              <a:ext uri="{28A0092B-C50C-407E-A947-70E740481C1C}">
                <a14:useLocalDpi xmlns:a14="http://schemas.microsoft.com/office/drawing/2010/main" val="0"/>
              </a:ext>
            </a:extLst>
          </a:blip>
          <a:srcRect t="15986"/>
          <a:stretch>
            <a:fillRect/>
          </a:stretch>
        </p:blipFill>
        <p:spPr>
          <a:xfrm>
            <a:off x="311012" y="2463501"/>
            <a:ext cx="5295609" cy="3848399"/>
          </a:xfrm>
          <a:prstGeom prst="rect">
            <a:avLst/>
          </a:prstGeom>
        </p:spPr>
      </p:pic>
      <p:pic>
        <p:nvPicPr>
          <p:cNvPr id="11" name="Picture 10">
            <a:extLst>
              <a:ext uri="{FF2B5EF4-FFF2-40B4-BE49-F238E27FC236}">
                <a16:creationId xmlns:a16="http://schemas.microsoft.com/office/drawing/2014/main" id="{D4898C6E-B8AF-ADC8-490F-1441508E5745}"/>
              </a:ext>
            </a:extLst>
          </p:cNvPr>
          <p:cNvPicPr>
            <a:picLocks noChangeAspect="1"/>
          </p:cNvPicPr>
          <p:nvPr/>
        </p:nvPicPr>
        <p:blipFill>
          <a:blip r:embed="rId5"/>
          <a:stretch>
            <a:fillRect/>
          </a:stretch>
        </p:blipFill>
        <p:spPr>
          <a:xfrm>
            <a:off x="9120140" y="4723656"/>
            <a:ext cx="2255219" cy="1859947"/>
          </a:xfrm>
          <a:prstGeom prst="rect">
            <a:avLst/>
          </a:prstGeom>
        </p:spPr>
      </p:pic>
      <p:pic>
        <p:nvPicPr>
          <p:cNvPr id="13" name="Picture 12">
            <a:extLst>
              <a:ext uri="{FF2B5EF4-FFF2-40B4-BE49-F238E27FC236}">
                <a16:creationId xmlns:a16="http://schemas.microsoft.com/office/drawing/2014/main" id="{38B0B81A-D4C8-11F3-ED3F-98242CE403FB}"/>
              </a:ext>
            </a:extLst>
          </p:cNvPr>
          <p:cNvPicPr>
            <a:picLocks noChangeAspect="1"/>
          </p:cNvPicPr>
          <p:nvPr/>
        </p:nvPicPr>
        <p:blipFill>
          <a:blip r:embed="rId6"/>
          <a:stretch>
            <a:fillRect/>
          </a:stretch>
        </p:blipFill>
        <p:spPr>
          <a:xfrm>
            <a:off x="6318402" y="4723656"/>
            <a:ext cx="2350068" cy="1859947"/>
          </a:xfrm>
          <a:prstGeom prst="rect">
            <a:avLst/>
          </a:prstGeom>
        </p:spPr>
      </p:pic>
      <p:pic>
        <p:nvPicPr>
          <p:cNvPr id="15" name="Picture 14">
            <a:extLst>
              <a:ext uri="{FF2B5EF4-FFF2-40B4-BE49-F238E27FC236}">
                <a16:creationId xmlns:a16="http://schemas.microsoft.com/office/drawing/2014/main" id="{BE3E007D-9363-CFBE-30AE-A6F4910A9DEF}"/>
              </a:ext>
            </a:extLst>
          </p:cNvPr>
          <p:cNvPicPr>
            <a:picLocks noChangeAspect="1"/>
          </p:cNvPicPr>
          <p:nvPr/>
        </p:nvPicPr>
        <p:blipFill>
          <a:blip r:embed="rId7"/>
          <a:stretch>
            <a:fillRect/>
          </a:stretch>
        </p:blipFill>
        <p:spPr>
          <a:xfrm>
            <a:off x="9346485" y="2217816"/>
            <a:ext cx="1715203" cy="2234644"/>
          </a:xfrm>
          <a:prstGeom prst="rect">
            <a:avLst/>
          </a:prstGeom>
        </p:spPr>
      </p:pic>
    </p:spTree>
    <p:extLst>
      <p:ext uri="{BB962C8B-B14F-4D97-AF65-F5344CB8AC3E}">
        <p14:creationId xmlns:p14="http://schemas.microsoft.com/office/powerpoint/2010/main" val="231627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52ECFA-C02D-5FA6-F6C0-F3149A9E0AEB}"/>
              </a:ext>
            </a:extLst>
          </p:cNvPr>
          <p:cNvPicPr>
            <a:picLocks noChangeAspect="1"/>
          </p:cNvPicPr>
          <p:nvPr/>
        </p:nvPicPr>
        <p:blipFill>
          <a:blip r:embed="rId3"/>
          <a:stretch>
            <a:fillRect/>
          </a:stretch>
        </p:blipFill>
        <p:spPr>
          <a:xfrm>
            <a:off x="5071124" y="1887233"/>
            <a:ext cx="2929642" cy="4186728"/>
          </a:xfrm>
          <a:prstGeom prst="rect">
            <a:avLst/>
          </a:prstGeom>
        </p:spPr>
      </p:pic>
      <p:sp>
        <p:nvSpPr>
          <p:cNvPr id="2" name="Title 1">
            <a:extLst>
              <a:ext uri="{FF2B5EF4-FFF2-40B4-BE49-F238E27FC236}">
                <a16:creationId xmlns:a16="http://schemas.microsoft.com/office/drawing/2014/main" id="{3B45F13A-70CA-234B-5D3E-2B153153CC43}"/>
              </a:ext>
            </a:extLst>
          </p:cNvPr>
          <p:cNvSpPr>
            <a:spLocks noGrp="1"/>
          </p:cNvSpPr>
          <p:nvPr>
            <p:ph type="title"/>
          </p:nvPr>
        </p:nvSpPr>
        <p:spPr/>
        <p:txBody>
          <a:bodyPr/>
          <a:lstStyle/>
          <a:p>
            <a:r>
              <a:rPr lang="en-US"/>
              <a:t>Plan for Phase 2</a:t>
            </a:r>
          </a:p>
        </p:txBody>
      </p:sp>
      <p:pic>
        <p:nvPicPr>
          <p:cNvPr id="5" name="Picture 4">
            <a:extLst>
              <a:ext uri="{FF2B5EF4-FFF2-40B4-BE49-F238E27FC236}">
                <a16:creationId xmlns:a16="http://schemas.microsoft.com/office/drawing/2014/main" id="{80452114-277D-F023-FF23-C0337A7CDE98}"/>
              </a:ext>
            </a:extLst>
          </p:cNvPr>
          <p:cNvPicPr>
            <a:picLocks noChangeAspect="1"/>
          </p:cNvPicPr>
          <p:nvPr/>
        </p:nvPicPr>
        <p:blipFill>
          <a:blip r:embed="rId4"/>
          <a:stretch>
            <a:fillRect/>
          </a:stretch>
        </p:blipFill>
        <p:spPr>
          <a:xfrm>
            <a:off x="8497360" y="2036499"/>
            <a:ext cx="3539163" cy="3502249"/>
          </a:xfrm>
          <a:prstGeom prst="rect">
            <a:avLst/>
          </a:prstGeom>
        </p:spPr>
      </p:pic>
      <p:pic>
        <p:nvPicPr>
          <p:cNvPr id="7" name="Picture 6">
            <a:extLst>
              <a:ext uri="{FF2B5EF4-FFF2-40B4-BE49-F238E27FC236}">
                <a16:creationId xmlns:a16="http://schemas.microsoft.com/office/drawing/2014/main" id="{B0EFB845-EAFF-838E-162F-59076FCB9DE3}"/>
              </a:ext>
            </a:extLst>
          </p:cNvPr>
          <p:cNvPicPr>
            <a:picLocks noChangeAspect="1"/>
          </p:cNvPicPr>
          <p:nvPr/>
        </p:nvPicPr>
        <p:blipFill>
          <a:blip r:embed="rId5"/>
          <a:stretch>
            <a:fillRect/>
          </a:stretch>
        </p:blipFill>
        <p:spPr>
          <a:xfrm>
            <a:off x="-9896" y="2037051"/>
            <a:ext cx="5073266" cy="3867300"/>
          </a:xfrm>
          <a:prstGeom prst="rect">
            <a:avLst/>
          </a:prstGeom>
        </p:spPr>
      </p:pic>
    </p:spTree>
    <p:extLst>
      <p:ext uri="{BB962C8B-B14F-4D97-AF65-F5344CB8AC3E}">
        <p14:creationId xmlns:p14="http://schemas.microsoft.com/office/powerpoint/2010/main" val="319224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verall Stress">
            <a:extLst>
              <a:ext uri="{FF2B5EF4-FFF2-40B4-BE49-F238E27FC236}">
                <a16:creationId xmlns:a16="http://schemas.microsoft.com/office/drawing/2014/main" id="{E586A70B-F6BB-DF34-4A1D-5E7E1B253B99}"/>
              </a:ext>
            </a:extLst>
          </p:cNvPr>
          <p:cNvPicPr>
            <a:picLocks noGrp="1" noChangeAspect="1"/>
          </p:cNvPicPr>
          <p:nvPr>
            <p:ph idx="1"/>
          </p:nvPr>
        </p:nvPicPr>
        <p:blipFill>
          <a:blip r:embed="rId2"/>
          <a:stretch>
            <a:fillRect/>
          </a:stretch>
        </p:blipFill>
        <p:spPr>
          <a:xfrm>
            <a:off x="1340" y="2522"/>
            <a:ext cx="12210683" cy="7641468"/>
          </a:xfrm>
          <a:prstGeom prst="rect">
            <a:avLst/>
          </a:prstGeom>
        </p:spPr>
      </p:pic>
    </p:spTree>
    <p:extLst>
      <p:ext uri="{BB962C8B-B14F-4D97-AF65-F5344CB8AC3E}">
        <p14:creationId xmlns:p14="http://schemas.microsoft.com/office/powerpoint/2010/main" val="1974824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5f4a460-1782-46ab-8ee7-bd2eeae6b22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5AF21776B41347A51DB8C3E6848487" ma:contentTypeVersion="14" ma:contentTypeDescription="Create a new document." ma:contentTypeScope="" ma:versionID="41684b950496de4f85dcfb8d7d4e07b3">
  <xsd:schema xmlns:xsd="http://www.w3.org/2001/XMLSchema" xmlns:xs="http://www.w3.org/2001/XMLSchema" xmlns:p="http://schemas.microsoft.com/office/2006/metadata/properties" xmlns:ns3="25f4a460-1782-46ab-8ee7-bd2eeae6b228" xmlns:ns4="4870ebe9-ac3f-4553-b891-24ffcf000b26" targetNamespace="http://schemas.microsoft.com/office/2006/metadata/properties" ma:root="true" ma:fieldsID="ddb5841090c0974f48099728a961ebe6" ns3:_="" ns4:_="">
    <xsd:import namespace="25f4a460-1782-46ab-8ee7-bd2eeae6b228"/>
    <xsd:import namespace="4870ebe9-ac3f-4553-b891-24ffcf000b2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f4a460-1782-46ab-8ee7-bd2eeae6b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70ebe9-ac3f-4553-b891-24ffcf000b2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5853D-FC1D-42AA-8DA0-E0F25C93D396}">
  <ds:schemaRefs>
    <ds:schemaRef ds:uri="http://schemas.microsoft.com/sharepoint/v3/contenttype/forms"/>
  </ds:schemaRefs>
</ds:datastoreItem>
</file>

<file path=customXml/itemProps2.xml><?xml version="1.0" encoding="utf-8"?>
<ds:datastoreItem xmlns:ds="http://schemas.openxmlformats.org/officeDocument/2006/customXml" ds:itemID="{1BF3D6A0-0E5B-4E6A-85EC-9E9541889ED2}">
  <ds:schemaRefs>
    <ds:schemaRef ds:uri="25f4a460-1782-46ab-8ee7-bd2eeae6b228"/>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http://purl.org/dc/elements/1.1/"/>
    <ds:schemaRef ds:uri="4870ebe9-ac3f-4553-b891-24ffcf000b2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BF3850C-CA87-4F72-AAE5-0CD0C055BF4F}">
  <ds:schemaRefs>
    <ds:schemaRef ds:uri="25f4a460-1782-46ab-8ee7-bd2eeae6b228"/>
    <ds:schemaRef ds:uri="4870ebe9-ac3f-4553-b891-24ffcf000b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c10e052-b01c-4849-9967-ee7ec74fc9d8}" enabled="0" method="" siteId="{bc10e052-b01c-4849-9967-ee7ec74fc9d8}" removed="1"/>
</clbl:labelList>
</file>

<file path=docProps/app.xml><?xml version="1.0" encoding="utf-8"?>
<Properties xmlns="http://schemas.openxmlformats.org/officeDocument/2006/extended-properties" xmlns:vt="http://schemas.openxmlformats.org/officeDocument/2006/docPropsVTypes">
  <TotalTime>0</TotalTime>
  <Words>706</Words>
  <Application>Microsoft Macintosh PowerPoint</Application>
  <PresentationFormat>Grand écran</PresentationFormat>
  <Paragraphs>91</Paragraphs>
  <Slides>19</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Aptos</vt:lpstr>
      <vt:lpstr>Aptos Display</vt:lpstr>
      <vt:lpstr>Arial</vt:lpstr>
      <vt:lpstr>Calibri</vt:lpstr>
      <vt:lpstr>Calibri,Sans-Serif</vt:lpstr>
      <vt:lpstr>Helvetica Neue Medium</vt:lpstr>
      <vt:lpstr>Office Theme</vt:lpstr>
      <vt:lpstr>Team 203 PDR</vt:lpstr>
      <vt:lpstr>Background &amp; Research </vt:lpstr>
      <vt:lpstr>Project Attributes</vt:lpstr>
      <vt:lpstr>Concepts Considered</vt:lpstr>
      <vt:lpstr>Chosen Concept </vt:lpstr>
      <vt:lpstr>Chosen Concept</vt:lpstr>
      <vt:lpstr>Selection Rationale</vt:lpstr>
      <vt:lpstr>Plan for Phase 2</vt:lpstr>
      <vt:lpstr>Présentation PowerPoint</vt:lpstr>
      <vt:lpstr>Présentation PowerPoint</vt:lpstr>
      <vt:lpstr>Primary Changes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Jairo Baguio-Larena</dc:creator>
  <cp:lastModifiedBy>Luca Denhez</cp:lastModifiedBy>
  <cp:revision>1</cp:revision>
  <dcterms:created xsi:type="dcterms:W3CDTF">2026-04-24T18:35:09Z</dcterms:created>
  <dcterms:modified xsi:type="dcterms:W3CDTF">2026-06-11T20:59:28Z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0x010100E65AF21776B41347A51DB8C3E6848487</vt:lpwstr>
  </property>
</Properties>
</file>